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83" r:id="rId5"/>
    <p:sldId id="821" r:id="rId6"/>
    <p:sldId id="724" r:id="rId7"/>
    <p:sldId id="265" r:id="rId8"/>
    <p:sldId id="287" r:id="rId9"/>
    <p:sldId id="292" r:id="rId10"/>
    <p:sldId id="295" r:id="rId11"/>
    <p:sldId id="819" r:id="rId12"/>
    <p:sldId id="297" r:id="rId13"/>
    <p:sldId id="824" r:id="rId14"/>
    <p:sldId id="820" r:id="rId15"/>
    <p:sldId id="822" r:id="rId16"/>
    <p:sldId id="829" r:id="rId17"/>
    <p:sldId id="830" r:id="rId18"/>
    <p:sldId id="831" r:id="rId19"/>
    <p:sldId id="832" r:id="rId20"/>
    <p:sldId id="264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768"/>
    <a:srgbClr val="C42134"/>
    <a:srgbClr val="E01484"/>
    <a:srgbClr val="EA1F2F"/>
    <a:srgbClr val="EF4129"/>
    <a:srgbClr val="FDB715"/>
    <a:srgbClr val="5DBA46"/>
    <a:srgbClr val="ABECED"/>
    <a:srgbClr val="C8C8C8"/>
    <a:srgbClr val="0C7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9" autoAdjust="0"/>
    <p:restoredTop sz="90774" autoAdjust="0"/>
  </p:normalViewPr>
  <p:slideViewPr>
    <p:cSldViewPr snapToGrid="0">
      <p:cViewPr varScale="1">
        <p:scale>
          <a:sx n="78" d="100"/>
          <a:sy n="78" d="100"/>
        </p:scale>
        <p:origin x="7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tednations-my.sharepoint.com/personal/pongpanich_un_org/Documents/Desktop/TODAY/August%20macro%20brief/data/graphs%20us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8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SCAP%20work\Survey%202021\BFB%20chapter\Economic%20modelling_Dawn\Technical%20details%20and%20results\DSA%20results\DSA%20results%20and%20char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10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unitednations-my.sharepoint.com/personal/pongpanich_un_org/Documents/Desktop/TODAY/August%20macro%20brief/data/graphs%20used_25Sept2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4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5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6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Asia-Pacific real GDP growth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579343666790106E-2"/>
          <c:y val="3.0765325937962461E-2"/>
          <c:w val="0.88402978578957403"/>
          <c:h val="0.87266557305336845"/>
        </c:manualLayout>
      </c:layout>
      <c:lineChart>
        <c:grouping val="standard"/>
        <c:varyColors val="0"/>
        <c:ser>
          <c:idx val="0"/>
          <c:order val="0"/>
          <c:tx>
            <c:strRef>
              <c:f>'qtrly weighted growth'!$B$4</c:f>
              <c:strCache>
                <c:ptCount val="1"/>
                <c:pt idx="0">
                  <c:v>Developed Asia-Pacific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'qtrly weighted growth'!$C$3:$AB$3</c:f>
              <c:numCache>
                <c:formatCode>mm/yyyy</c:formatCode>
                <c:ptCount val="7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</c:numCache>
            </c:numRef>
          </c:cat>
          <c:val>
            <c:numRef>
              <c:f>'qtrly weighted growth'!$C$4:$AB$4</c:f>
              <c:numCache>
                <c:formatCode>0.0</c:formatCode>
                <c:ptCount val="7"/>
                <c:pt idx="0">
                  <c:v>-0.45244051712120226</c:v>
                </c:pt>
                <c:pt idx="1">
                  <c:v>-1.2300208121376965</c:v>
                </c:pt>
                <c:pt idx="2">
                  <c:v>-9.2577483194133254</c:v>
                </c:pt>
                <c:pt idx="3">
                  <c:v>-4.8450877320315282</c:v>
                </c:pt>
                <c:pt idx="4">
                  <c:v>-0.77346439755790219</c:v>
                </c:pt>
                <c:pt idx="5">
                  <c:v>-0.60478346852936837</c:v>
                </c:pt>
                <c:pt idx="6">
                  <c:v>8.3926836141780967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0F-4308-8667-8D55712B6ADC}"/>
            </c:ext>
          </c:extLst>
        </c:ser>
        <c:ser>
          <c:idx val="1"/>
          <c:order val="1"/>
          <c:tx>
            <c:strRef>
              <c:f>'qtrly weighted growth'!$B$8</c:f>
              <c:strCache>
                <c:ptCount val="1"/>
                <c:pt idx="0">
                  <c:v>East and North-East Asia</c:v>
                </c:pt>
              </c:strCache>
            </c:strRef>
          </c:tx>
          <c:spPr>
            <a:ln w="28575" cap="rnd">
              <a:solidFill>
                <a:srgbClr val="FF3399"/>
              </a:solidFill>
              <a:round/>
            </a:ln>
            <a:effectLst/>
          </c:spPr>
          <c:marker>
            <c:symbol val="none"/>
          </c:marker>
          <c:cat>
            <c:numRef>
              <c:f>'qtrly weighted growth'!$C$3:$AB$3</c:f>
              <c:numCache>
                <c:formatCode>mm/yyyy</c:formatCode>
                <c:ptCount val="7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</c:numCache>
            </c:numRef>
          </c:cat>
          <c:val>
            <c:numRef>
              <c:f>'qtrly weighted growth'!$C$8:$AB$8</c:f>
              <c:numCache>
                <c:formatCode>0.0</c:formatCode>
                <c:ptCount val="7"/>
                <c:pt idx="0">
                  <c:v>5.2475876309494769</c:v>
                </c:pt>
                <c:pt idx="1">
                  <c:v>-6.1507529217778671</c:v>
                </c:pt>
                <c:pt idx="2">
                  <c:v>2.1403244845328144</c:v>
                </c:pt>
                <c:pt idx="3">
                  <c:v>3.9212864685518629</c:v>
                </c:pt>
                <c:pt idx="4">
                  <c:v>5.3890597117682075</c:v>
                </c:pt>
                <c:pt idx="5">
                  <c:v>16.39299768224657</c:v>
                </c:pt>
                <c:pt idx="6">
                  <c:v>7.8798840517954725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0F-4308-8667-8D55712B6ADC}"/>
            </c:ext>
          </c:extLst>
        </c:ser>
        <c:ser>
          <c:idx val="2"/>
          <c:order val="2"/>
          <c:tx>
            <c:strRef>
              <c:f>'qtrly weighted growth'!$B$14</c:f>
              <c:strCache>
                <c:ptCount val="1"/>
                <c:pt idx="0">
                  <c:v>North and Central Asia</c:v>
                </c:pt>
              </c:strCache>
            </c:strRef>
          </c:tx>
          <c:spPr>
            <a:ln w="28575" cap="rnd">
              <a:solidFill>
                <a:srgbClr val="F75309"/>
              </a:solidFill>
              <a:round/>
            </a:ln>
            <a:effectLst/>
          </c:spPr>
          <c:marker>
            <c:symbol val="none"/>
          </c:marker>
          <c:cat>
            <c:numRef>
              <c:f>'qtrly weighted growth'!$C$3:$AB$3</c:f>
              <c:numCache>
                <c:formatCode>mm/yyyy</c:formatCode>
                <c:ptCount val="7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</c:numCache>
            </c:numRef>
          </c:cat>
          <c:val>
            <c:numRef>
              <c:f>'qtrly weighted growth'!$C$14:$AA$14</c:f>
              <c:numCache>
                <c:formatCode>0.0</c:formatCode>
                <c:ptCount val="6"/>
                <c:pt idx="0">
                  <c:v>3.2810699498362736</c:v>
                </c:pt>
                <c:pt idx="1">
                  <c:v>1.7131757132903462</c:v>
                </c:pt>
                <c:pt idx="2">
                  <c:v>-7.0661813743154651</c:v>
                </c:pt>
                <c:pt idx="3">
                  <c:v>-3.5517682530006174</c:v>
                </c:pt>
                <c:pt idx="4">
                  <c:v>-1.7106984446512794</c:v>
                </c:pt>
                <c:pt idx="5">
                  <c:v>-0.75592756710161635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0F-4308-8667-8D55712B6ADC}"/>
            </c:ext>
          </c:extLst>
        </c:ser>
        <c:ser>
          <c:idx val="3"/>
          <c:order val="3"/>
          <c:tx>
            <c:strRef>
              <c:f>'qtrly weighted growth'!$B$23</c:f>
              <c:strCache>
                <c:ptCount val="1"/>
                <c:pt idx="0">
                  <c:v>South-East Asia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'qtrly weighted growth'!$C$3:$AB$3</c:f>
              <c:numCache>
                <c:formatCode>mm/yyyy</c:formatCode>
                <c:ptCount val="7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</c:numCache>
            </c:numRef>
          </c:cat>
          <c:val>
            <c:numRef>
              <c:f>'qtrly weighted growth'!$C$23:$AB$23</c:f>
              <c:numCache>
                <c:formatCode>0.0</c:formatCode>
                <c:ptCount val="7"/>
                <c:pt idx="0">
                  <c:v>4.1609841531998359</c:v>
                </c:pt>
                <c:pt idx="1">
                  <c:v>1.081034377143967</c:v>
                </c:pt>
                <c:pt idx="2">
                  <c:v>-9.879779028607846</c:v>
                </c:pt>
                <c:pt idx="3">
                  <c:v>-4.6353351533658991</c:v>
                </c:pt>
                <c:pt idx="4">
                  <c:v>-2.9084428956160662</c:v>
                </c:pt>
                <c:pt idx="5">
                  <c:v>-0.67488801814853749</c:v>
                </c:pt>
                <c:pt idx="6">
                  <c:v>9.7630121806646351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50F-4308-8667-8D55712B6ADC}"/>
            </c:ext>
          </c:extLst>
        </c:ser>
        <c:ser>
          <c:idx val="4"/>
          <c:order val="4"/>
          <c:tx>
            <c:strRef>
              <c:f>'qtrly weighted growth'!$B$31</c:f>
              <c:strCache>
                <c:ptCount val="1"/>
                <c:pt idx="0">
                  <c:v>South and South-West Asia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'qtrly weighted growth'!$C$3:$AB$3</c:f>
              <c:numCache>
                <c:formatCode>mm/yyyy</c:formatCode>
                <c:ptCount val="7"/>
                <c:pt idx="0">
                  <c:v>43800</c:v>
                </c:pt>
                <c:pt idx="1">
                  <c:v>43891</c:v>
                </c:pt>
                <c:pt idx="2">
                  <c:v>43983</c:v>
                </c:pt>
                <c:pt idx="3">
                  <c:v>44075</c:v>
                </c:pt>
                <c:pt idx="4">
                  <c:v>44166</c:v>
                </c:pt>
                <c:pt idx="5">
                  <c:v>44256</c:v>
                </c:pt>
                <c:pt idx="6">
                  <c:v>44348</c:v>
                </c:pt>
              </c:numCache>
            </c:numRef>
          </c:cat>
          <c:val>
            <c:numRef>
              <c:f>'qtrly weighted growth'!$C$31:$AB$31</c:f>
              <c:numCache>
                <c:formatCode>0.0</c:formatCode>
                <c:ptCount val="7"/>
                <c:pt idx="0">
                  <c:v>3.7553771705984613</c:v>
                </c:pt>
                <c:pt idx="1">
                  <c:v>2.2642376914503135</c:v>
                </c:pt>
                <c:pt idx="2">
                  <c:v>-18.872717337294148</c:v>
                </c:pt>
                <c:pt idx="3">
                  <c:v>-2.8389120618822035</c:v>
                </c:pt>
                <c:pt idx="4">
                  <c:v>2.0901466946795937</c:v>
                </c:pt>
                <c:pt idx="5">
                  <c:v>2.8347256255515685</c:v>
                </c:pt>
                <c:pt idx="6">
                  <c:v>18.28587034809922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50F-4308-8667-8D55712B6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49197808"/>
        <c:axId val="-1249197264"/>
      </c:lineChart>
      <c:dateAx>
        <c:axId val="-1249197808"/>
        <c:scaling>
          <c:orientation val="minMax"/>
        </c:scaling>
        <c:delete val="0"/>
        <c:axPos val="b"/>
        <c:numFmt formatCode="mmm\-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49197264"/>
        <c:crosses val="autoZero"/>
        <c:auto val="1"/>
        <c:lblOffset val="100"/>
        <c:baseTimeUnit val="months"/>
        <c:majorUnit val="3"/>
        <c:majorTimeUnit val="months"/>
      </c:dateAx>
      <c:valAx>
        <c:axId val="-1249197264"/>
        <c:scaling>
          <c:orientation val="minMax"/>
          <c:max val="20"/>
          <c:min val="-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year-on-year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4919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438777539171236"/>
          <c:y val="0.64035890400063633"/>
          <c:w val="0.41900218722659666"/>
          <c:h val="0.232620893979161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945326578557494"/>
          <c:y val="4.6173521635216895E-2"/>
          <c:w val="0.76572449661674857"/>
          <c:h val="0.75761424468618854"/>
        </c:manualLayout>
      </c:layout>
      <c:lineChart>
        <c:grouping val="standard"/>
        <c:varyColors val="0"/>
        <c:ser>
          <c:idx val="1"/>
          <c:order val="0"/>
          <c:tx>
            <c:strRef>
              <c:f>SSW!$AD$27</c:f>
              <c:strCache>
                <c:ptCount val="1"/>
                <c:pt idx="0">
                  <c:v>Ambitious spending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SSW!$AL$4:$AL$24</c:f>
              <c:numCache>
                <c:formatCode>0.0</c:formatCode>
                <c:ptCount val="21"/>
                <c:pt idx="0">
                  <c:v>0</c:v>
                </c:pt>
                <c:pt idx="1">
                  <c:v>-2.5664903441762532</c:v>
                </c:pt>
                <c:pt idx="2">
                  <c:v>-4.9837106974859875</c:v>
                </c:pt>
                <c:pt idx="3">
                  <c:v>-7.6286701299560615</c:v>
                </c:pt>
                <c:pt idx="4">
                  <c:v>-14.68908557487315</c:v>
                </c:pt>
                <c:pt idx="5">
                  <c:v>-21.400607810783324</c:v>
                </c:pt>
                <c:pt idx="6">
                  <c:v>-27.22685658397489</c:v>
                </c:pt>
                <c:pt idx="7">
                  <c:v>-32.903341663798393</c:v>
                </c:pt>
                <c:pt idx="8">
                  <c:v>-38.003182486073797</c:v>
                </c:pt>
                <c:pt idx="9">
                  <c:v>-42.788085547758847</c:v>
                </c:pt>
                <c:pt idx="10">
                  <c:v>-47.164422099864325</c:v>
                </c:pt>
                <c:pt idx="11">
                  <c:v>-51.229623564267143</c:v>
                </c:pt>
                <c:pt idx="12">
                  <c:v>-51.301605937355866</c:v>
                </c:pt>
                <c:pt idx="13">
                  <c:v>-51.391055182124525</c:v>
                </c:pt>
                <c:pt idx="14">
                  <c:v>-51.481119168018516</c:v>
                </c:pt>
                <c:pt idx="15">
                  <c:v>-51.556871538284945</c:v>
                </c:pt>
                <c:pt idx="16">
                  <c:v>-51.625047153954128</c:v>
                </c:pt>
                <c:pt idx="17">
                  <c:v>-51.693184375844424</c:v>
                </c:pt>
                <c:pt idx="18">
                  <c:v>-51.744712653043415</c:v>
                </c:pt>
                <c:pt idx="19">
                  <c:v>-51.799715508440649</c:v>
                </c:pt>
                <c:pt idx="20">
                  <c:v>-51.845850818071604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6A-4A85-824F-7AA5A7E1A650}"/>
            </c:ext>
          </c:extLst>
        </c:ser>
        <c:ser>
          <c:idx val="2"/>
          <c:order val="1"/>
          <c:tx>
            <c:strRef>
              <c:f>SSW!$AD$28</c:f>
              <c:strCache>
                <c:ptCount val="1"/>
                <c:pt idx="0">
                  <c:v>Business-as-usual spendimg</c:v>
                </c:pt>
              </c:strCache>
            </c:strRef>
          </c:tx>
          <c:spPr>
            <a:ln w="31750" cap="rnd">
              <a:solidFill>
                <a:srgbClr val="0C9DC7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SSW!$AW$4:$AW$24</c:f>
              <c:numCache>
                <c:formatCode>0.0</c:formatCode>
                <c:ptCount val="21"/>
                <c:pt idx="0">
                  <c:v>0</c:v>
                </c:pt>
                <c:pt idx="1">
                  <c:v>-0.52886736009012392</c:v>
                </c:pt>
                <c:pt idx="2">
                  <c:v>-0.95491162862481049</c:v>
                </c:pt>
                <c:pt idx="3">
                  <c:v>-1.6777131800927991</c:v>
                </c:pt>
                <c:pt idx="4">
                  <c:v>-3.3609934811205222</c:v>
                </c:pt>
                <c:pt idx="5">
                  <c:v>-5.1522617245919449</c:v>
                </c:pt>
                <c:pt idx="6">
                  <c:v>-6.7150646323516305</c:v>
                </c:pt>
                <c:pt idx="7">
                  <c:v>-8.3306358917106582</c:v>
                </c:pt>
                <c:pt idx="8">
                  <c:v>-9.8258279600486613</c:v>
                </c:pt>
                <c:pt idx="9">
                  <c:v>-11.320317737474939</c:v>
                </c:pt>
                <c:pt idx="10">
                  <c:v>-12.742600573459184</c:v>
                </c:pt>
                <c:pt idx="11">
                  <c:v>-14.145997309399638</c:v>
                </c:pt>
                <c:pt idx="12">
                  <c:v>-14.232546438005789</c:v>
                </c:pt>
                <c:pt idx="13">
                  <c:v>-14.326501188547148</c:v>
                </c:pt>
                <c:pt idx="14">
                  <c:v>-14.405900046975306</c:v>
                </c:pt>
                <c:pt idx="15">
                  <c:v>-14.482029665779672</c:v>
                </c:pt>
                <c:pt idx="16">
                  <c:v>-14.54497396588491</c:v>
                </c:pt>
                <c:pt idx="17">
                  <c:v>-14.607774156954834</c:v>
                </c:pt>
                <c:pt idx="18">
                  <c:v>-14.658084644665692</c:v>
                </c:pt>
                <c:pt idx="19">
                  <c:v>-14.708183195875435</c:v>
                </c:pt>
                <c:pt idx="20">
                  <c:v>-14.749828029714374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6A-4A85-824F-7AA5A7E1A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54369552"/>
        <c:axId val="-1254365744"/>
      </c:lineChart>
      <c:catAx>
        <c:axId val="-125436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254365744"/>
        <c:crosses val="autoZero"/>
        <c:auto val="1"/>
        <c:lblAlgn val="ctr"/>
        <c:lblOffset val="100"/>
        <c:noMultiLvlLbl val="0"/>
      </c:catAx>
      <c:valAx>
        <c:axId val="-12543657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Percentage change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25436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87827698148061"/>
          <c:y val="2.286367533581023E-2"/>
          <c:w val="0.8531268872791602"/>
          <c:h val="0.81912866164326303"/>
        </c:manualLayout>
      </c:layout>
      <c:lineChart>
        <c:grouping val="standard"/>
        <c:varyColors val="0"/>
        <c:ser>
          <c:idx val="0"/>
          <c:order val="0"/>
          <c:tx>
            <c:strRef>
              <c:f>'Main scenarios and stress tests'!$C$24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'Main scenarios and stress tests'!$D$2:$T$2</c:f>
              <c:numCache>
                <c:formatCode>General</c:formatCod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numCache>
            </c:numRef>
          </c:cat>
          <c:val>
            <c:numRef>
              <c:f>'Main scenarios and stress tests'!$D$24:$T$24</c:f>
              <c:numCache>
                <c:formatCode>0.0</c:formatCode>
                <c:ptCount val="12"/>
                <c:pt idx="0">
                  <c:v>50.892510000000001</c:v>
                </c:pt>
                <c:pt idx="1">
                  <c:v>54.392530000000001</c:v>
                </c:pt>
                <c:pt idx="2">
                  <c:v>57.038350000000001</c:v>
                </c:pt>
                <c:pt idx="3">
                  <c:v>57.688830000000003</c:v>
                </c:pt>
                <c:pt idx="4">
                  <c:v>58.101880000000001</c:v>
                </c:pt>
                <c:pt idx="5">
                  <c:v>58.342959999999998</c:v>
                </c:pt>
                <c:pt idx="6">
                  <c:v>59.442320000000002</c:v>
                </c:pt>
                <c:pt idx="7">
                  <c:v>60.548839999999998</c:v>
                </c:pt>
                <c:pt idx="8">
                  <c:v>61.59346</c:v>
                </c:pt>
                <c:pt idx="9">
                  <c:v>62.527149999999999</c:v>
                </c:pt>
                <c:pt idx="10">
                  <c:v>63.328940000000003</c:v>
                </c:pt>
                <c:pt idx="11">
                  <c:v>63.992690000000003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C4-42BB-AA69-5F5CA046AB2B}"/>
            </c:ext>
          </c:extLst>
        </c:ser>
        <c:ser>
          <c:idx val="1"/>
          <c:order val="1"/>
          <c:tx>
            <c:strRef>
              <c:f>'Main scenarios and stress tests'!$C$25</c:f>
              <c:strCache>
                <c:ptCount val="1"/>
                <c:pt idx="0">
                  <c:v>BFB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'Main scenarios and stress tests'!$D$2:$T$2</c:f>
              <c:numCache>
                <c:formatCode>General</c:formatCod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numCache>
            </c:numRef>
          </c:cat>
          <c:val>
            <c:numRef>
              <c:f>'Main scenarios and stress tests'!$D$25:$T$25</c:f>
              <c:numCache>
                <c:formatCode>0.0</c:formatCode>
                <c:ptCount val="12"/>
                <c:pt idx="0">
                  <c:v>50.892600000000002</c:v>
                </c:pt>
                <c:pt idx="1">
                  <c:v>54.39264</c:v>
                </c:pt>
                <c:pt idx="2">
                  <c:v>57.024880000000003</c:v>
                </c:pt>
                <c:pt idx="3">
                  <c:v>57.795369999999998</c:v>
                </c:pt>
                <c:pt idx="4">
                  <c:v>58.363169999999997</c:v>
                </c:pt>
                <c:pt idx="5">
                  <c:v>56.662480000000002</c:v>
                </c:pt>
                <c:pt idx="6">
                  <c:v>58.132449999999999</c:v>
                </c:pt>
                <c:pt idx="7">
                  <c:v>60.546469999999999</c:v>
                </c:pt>
                <c:pt idx="8">
                  <c:v>63.052370000000003</c:v>
                </c:pt>
                <c:pt idx="9">
                  <c:v>65.506060000000005</c:v>
                </c:pt>
                <c:pt idx="10">
                  <c:v>67.779219999999995</c:v>
                </c:pt>
                <c:pt idx="11">
                  <c:v>69.8917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C4-42BB-AA69-5F5CA046AB2B}"/>
            </c:ext>
          </c:extLst>
        </c:ser>
        <c:ser>
          <c:idx val="3"/>
          <c:order val="2"/>
          <c:tx>
            <c:strRef>
              <c:f>'Main scenarios and stress tests'!$C$27</c:f>
              <c:strCache>
                <c:ptCount val="1"/>
                <c:pt idx="0">
                  <c:v>BFB and COVID-19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'Main scenarios and stress tests'!$D$2:$T$2</c:f>
              <c:numCache>
                <c:formatCode>General</c:formatCod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numCache>
            </c:numRef>
          </c:cat>
          <c:val>
            <c:numRef>
              <c:f>'Main scenarios and stress tests'!$D$27:$T$27</c:f>
              <c:numCache>
                <c:formatCode>0.0</c:formatCode>
                <c:ptCount val="12"/>
                <c:pt idx="0">
                  <c:v>50.892600000000002</c:v>
                </c:pt>
                <c:pt idx="1">
                  <c:v>60.141930000000002</c:v>
                </c:pt>
                <c:pt idx="2">
                  <c:v>63.061169999999997</c:v>
                </c:pt>
                <c:pt idx="3">
                  <c:v>63.82206</c:v>
                </c:pt>
                <c:pt idx="4">
                  <c:v>63.849910000000001</c:v>
                </c:pt>
                <c:pt idx="5">
                  <c:v>61.047629999999998</c:v>
                </c:pt>
                <c:pt idx="6">
                  <c:v>62.409610000000001</c:v>
                </c:pt>
                <c:pt idx="7">
                  <c:v>64.745239999999995</c:v>
                </c:pt>
                <c:pt idx="8">
                  <c:v>67.164140000000003</c:v>
                </c:pt>
                <c:pt idx="9">
                  <c:v>69.516090000000005</c:v>
                </c:pt>
                <c:pt idx="10">
                  <c:v>71.680859999999996</c:v>
                </c:pt>
                <c:pt idx="11">
                  <c:v>73.683350000000004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C4-42BB-AA69-5F5CA046AB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168472848"/>
        <c:axId val="-1168478288"/>
      </c:lineChart>
      <c:catAx>
        <c:axId val="-116847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168478288"/>
        <c:crosses val="autoZero"/>
        <c:auto val="1"/>
        <c:lblAlgn val="ctr"/>
        <c:lblOffset val="100"/>
        <c:noMultiLvlLbl val="0"/>
      </c:catAx>
      <c:valAx>
        <c:axId val="-1168478288"/>
        <c:scaling>
          <c:orientation val="minMax"/>
          <c:max val="75"/>
          <c:min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Government debt-to-GDP ratio</a:t>
                </a:r>
              </a:p>
            </c:rich>
          </c:tx>
          <c:layout>
            <c:manualLayout>
              <c:xMode val="edge"/>
              <c:yMode val="edge"/>
              <c:x val="6.8577634291913199E-3"/>
              <c:y val="0.190753354615541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16847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bg1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923373458313464E-2"/>
          <c:y val="8.2533032866894604E-2"/>
          <c:w val="0.83472603758200148"/>
          <c:h val="0.81093313672281975"/>
        </c:manualLayout>
      </c:layout>
      <c:lineChart>
        <c:grouping val="standard"/>
        <c:varyColors val="0"/>
        <c:ser>
          <c:idx val="0"/>
          <c:order val="0"/>
          <c:tx>
            <c:strRef>
              <c:f>'Main scenarios and stress tests'!$C$73</c:f>
              <c:strCache>
                <c:ptCount val="1"/>
                <c:pt idx="0">
                  <c:v>Baseline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>
              <a:outerShdw blurRad="25400" dist="50800" dir="5400000" algn="ctr" rotWithShape="0">
                <a:srgbClr val="000000">
                  <a:alpha val="40000"/>
                </a:srgbClr>
              </a:outerShdw>
            </a:effectLst>
          </c:spPr>
          <c:marker>
            <c:symbol val="none"/>
          </c:marker>
          <c:dLbls>
            <c:dLbl>
              <c:idx val="11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26-485B-BFC6-174DDBE30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'Main scenarios and stress tests'!$D$2:$O$2</c:f>
              <c:numCache>
                <c:formatCode>General</c:formatCod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numCache>
            </c:numRef>
          </c:cat>
          <c:val>
            <c:numRef>
              <c:f>'Main scenarios and stress tests'!$D$73:$O$73</c:f>
              <c:numCache>
                <c:formatCode>0.0</c:formatCode>
                <c:ptCount val="12"/>
                <c:pt idx="0">
                  <c:v>58.84281</c:v>
                </c:pt>
                <c:pt idx="1">
                  <c:v>58.109830000000002</c:v>
                </c:pt>
                <c:pt idx="2">
                  <c:v>57.662739999999999</c:v>
                </c:pt>
                <c:pt idx="3">
                  <c:v>58.525239999999997</c:v>
                </c:pt>
                <c:pt idx="4">
                  <c:v>59.141680000000001</c:v>
                </c:pt>
                <c:pt idx="5">
                  <c:v>59.53848</c:v>
                </c:pt>
                <c:pt idx="6">
                  <c:v>60.378480000000003</c:v>
                </c:pt>
                <c:pt idx="7">
                  <c:v>61.190869999999997</c:v>
                </c:pt>
                <c:pt idx="8">
                  <c:v>61.899619999999999</c:v>
                </c:pt>
                <c:pt idx="9">
                  <c:v>62.467329999999997</c:v>
                </c:pt>
                <c:pt idx="10">
                  <c:v>62.886229999999998</c:v>
                </c:pt>
                <c:pt idx="11">
                  <c:v>63.159109999999998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26-485B-BFC6-174DDBE3048C}"/>
            </c:ext>
          </c:extLst>
        </c:ser>
        <c:ser>
          <c:idx val="1"/>
          <c:order val="1"/>
          <c:tx>
            <c:strRef>
              <c:f>'Main scenarios and stress tests'!$C$74</c:f>
              <c:strCache>
                <c:ptCount val="1"/>
                <c:pt idx="0">
                  <c:v>BFB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>
              <a:outerShdw blurRad="25400" dist="50800" dir="5400000" algn="ctr" rotWithShape="0">
                <a:srgbClr val="000000">
                  <a:alpha val="40000"/>
                </a:srgbClr>
              </a:outerShdw>
            </a:effectLst>
          </c:spPr>
          <c:marker>
            <c:symbol val="none"/>
          </c:marker>
          <c:dLbls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B05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26-485B-BFC6-174DDBE30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B05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'Main scenarios and stress tests'!$D$2:$O$2</c:f>
              <c:numCache>
                <c:formatCode>General</c:formatCod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numCache>
            </c:numRef>
          </c:cat>
          <c:val>
            <c:numRef>
              <c:f>'Main scenarios and stress tests'!$D$74:$O$74</c:f>
              <c:numCache>
                <c:formatCode>0.0</c:formatCode>
                <c:ptCount val="12"/>
                <c:pt idx="0">
                  <c:v>58.842860000000002</c:v>
                </c:pt>
                <c:pt idx="1">
                  <c:v>58.10989</c:v>
                </c:pt>
                <c:pt idx="2">
                  <c:v>58.11027</c:v>
                </c:pt>
                <c:pt idx="3">
                  <c:v>60.138260000000002</c:v>
                </c:pt>
                <c:pt idx="4">
                  <c:v>62.61786</c:v>
                </c:pt>
                <c:pt idx="5">
                  <c:v>62.278480000000002</c:v>
                </c:pt>
                <c:pt idx="6">
                  <c:v>65.658060000000006</c:v>
                </c:pt>
                <c:pt idx="7">
                  <c:v>69.625230000000002</c:v>
                </c:pt>
                <c:pt idx="8">
                  <c:v>73.3977</c:v>
                </c:pt>
                <c:pt idx="9">
                  <c:v>76.887110000000007</c:v>
                </c:pt>
                <c:pt idx="10">
                  <c:v>80.027550000000005</c:v>
                </c:pt>
                <c:pt idx="11">
                  <c:v>82.904570000000007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26-485B-BFC6-174DDBE3048C}"/>
            </c:ext>
          </c:extLst>
        </c:ser>
        <c:ser>
          <c:idx val="2"/>
          <c:order val="2"/>
          <c:tx>
            <c:strRef>
              <c:f>'Main scenarios and stress tests'!$C$75</c:f>
              <c:strCache>
                <c:ptCount val="1"/>
                <c:pt idx="0">
                  <c:v>COVID-19</c:v>
                </c:pt>
              </c:strCache>
            </c:strRef>
          </c:tx>
          <c:spPr>
            <a:ln w="28575" cap="rnd">
              <a:solidFill>
                <a:srgbClr val="00B050">
                  <a:alpha val="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'Main scenarios and stress tests'!$D$2:$O$2</c:f>
              <c:numCache>
                <c:formatCode>General</c:formatCod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numCache>
            </c:numRef>
          </c:cat>
          <c:val>
            <c:numRef>
              <c:f>'Main scenarios and stress tests'!$D$75:$O$75</c:f>
              <c:numCache>
                <c:formatCode>0.0</c:formatCode>
                <c:ptCount val="12"/>
                <c:pt idx="0">
                  <c:v>58.84299</c:v>
                </c:pt>
                <c:pt idx="1">
                  <c:v>70.761340000000004</c:v>
                </c:pt>
                <c:pt idx="2">
                  <c:v>70.626069999999999</c:v>
                </c:pt>
                <c:pt idx="3">
                  <c:v>71.539580000000001</c:v>
                </c:pt>
                <c:pt idx="4">
                  <c:v>72.0779</c:v>
                </c:pt>
                <c:pt idx="5">
                  <c:v>72.463290000000001</c:v>
                </c:pt>
                <c:pt idx="6">
                  <c:v>73.555840000000003</c:v>
                </c:pt>
                <c:pt idx="7">
                  <c:v>74.642160000000004</c:v>
                </c:pt>
                <c:pt idx="8">
                  <c:v>75.651179999999997</c:v>
                </c:pt>
                <c:pt idx="9">
                  <c:v>76.539749999999998</c:v>
                </c:pt>
                <c:pt idx="10">
                  <c:v>77.307100000000005</c:v>
                </c:pt>
                <c:pt idx="11">
                  <c:v>77.960880000000003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426-485B-BFC6-174DDBE3048C}"/>
            </c:ext>
          </c:extLst>
        </c:ser>
        <c:ser>
          <c:idx val="3"/>
          <c:order val="3"/>
          <c:tx>
            <c:strRef>
              <c:f>'Main scenarios and stress tests'!$C$76</c:f>
              <c:strCache>
                <c:ptCount val="1"/>
                <c:pt idx="0">
                  <c:v>BFB and COVID-19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outerShdw blurRad="25400" dist="50800" dir="5400000" algn="ctr" rotWithShape="0">
                <a:srgbClr val="000000">
                  <a:alpha val="40000"/>
                </a:srgbClr>
              </a:outerShdw>
            </a:effectLst>
          </c:spPr>
          <c:marker>
            <c:symbol val="none"/>
          </c:marker>
          <c:dLbls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26-485B-BFC6-174DDBE30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'Main scenarios and stress tests'!$D$2:$O$2</c:f>
              <c:numCache>
                <c:formatCode>General</c:formatCode>
                <c:ptCount val="1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</c:numCache>
            </c:numRef>
          </c:cat>
          <c:val>
            <c:numRef>
              <c:f>'Main scenarios and stress tests'!$D$76:$O$76</c:f>
              <c:numCache>
                <c:formatCode>0.0</c:formatCode>
                <c:ptCount val="12"/>
                <c:pt idx="0">
                  <c:v>58.842860000000002</c:v>
                </c:pt>
                <c:pt idx="1">
                  <c:v>70.761189999999999</c:v>
                </c:pt>
                <c:pt idx="2">
                  <c:v>70.613780000000006</c:v>
                </c:pt>
                <c:pt idx="3">
                  <c:v>72.055359999999894</c:v>
                </c:pt>
                <c:pt idx="4">
                  <c:v>73.720309999999998</c:v>
                </c:pt>
                <c:pt idx="5">
                  <c:v>72.033850000000001</c:v>
                </c:pt>
                <c:pt idx="6">
                  <c:v>75.17456</c:v>
                </c:pt>
                <c:pt idx="7">
                  <c:v>78.886030000000005</c:v>
                </c:pt>
                <c:pt idx="8">
                  <c:v>82.361490000000003</c:v>
                </c:pt>
                <c:pt idx="9">
                  <c:v>85.508700000000005</c:v>
                </c:pt>
                <c:pt idx="10">
                  <c:v>88.302679999999995</c:v>
                </c:pt>
                <c:pt idx="11">
                  <c:v>90.845950000000002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426-485B-BFC6-174DDBE30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168476112"/>
        <c:axId val="-1168480464"/>
      </c:lineChart>
      <c:catAx>
        <c:axId val="-116847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168480464"/>
        <c:crosses val="autoZero"/>
        <c:auto val="1"/>
        <c:lblAlgn val="ctr"/>
        <c:lblOffset val="100"/>
        <c:noMultiLvlLbl val="0"/>
      </c:catAx>
      <c:valAx>
        <c:axId val="-1168480464"/>
        <c:scaling>
          <c:orientation val="minMax"/>
          <c:max val="100"/>
          <c:min val="5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16847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fiscal balance for Asia and the Pacific</a:t>
            </a:r>
            <a:endParaRPr lang="ko-KR" dirty="0"/>
          </a:p>
        </c:rich>
      </c:tx>
      <c:layout>
        <c:manualLayout>
          <c:xMode val="edge"/>
          <c:yMode val="edge"/>
          <c:x val="0.44020770221963335"/>
          <c:y val="2.862660159637258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'Figure 2.9 a b'!$A$2</c:f>
              <c:strCache>
                <c:ptCount val="1"/>
                <c:pt idx="0">
                  <c:v>mean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'Figure 2.9 a b'!$B$1:$AM$1</c:f>
              <c:numCache>
                <c:formatCode>General</c:formatCode>
                <c:ptCount val="38"/>
                <c:pt idx="0">
                  <c:v>1990</c:v>
                </c:pt>
                <c:pt idx="1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  <c:pt idx="36">
                  <c:v>2024</c:v>
                </c:pt>
                <c:pt idx="37">
                  <c:v>2025</c:v>
                </c:pt>
              </c:numCache>
            </c:numRef>
          </c:xVal>
          <c:yVal>
            <c:numRef>
              <c:f>'Figure 2.9 a b'!$B$2:$AM$2</c:f>
              <c:numCache>
                <c:formatCode>General</c:formatCode>
                <c:ptCount val="38"/>
                <c:pt idx="0">
                  <c:v>-3.0852499999999998</c:v>
                </c:pt>
                <c:pt idx="1">
                  <c:v>-1.6101176470588234</c:v>
                </c:pt>
                <c:pt idx="4">
                  <c:v>-2.24885</c:v>
                </c:pt>
                <c:pt idx="5">
                  <c:v>-3.4871818181818184</c:v>
                </c:pt>
                <c:pt idx="6">
                  <c:v>-3.0493913043478265</c:v>
                </c:pt>
                <c:pt idx="7">
                  <c:v>-2.7466785714285709</c:v>
                </c:pt>
                <c:pt idx="8">
                  <c:v>-2.4146896551724137</c:v>
                </c:pt>
                <c:pt idx="9">
                  <c:v>-1.1596451612903222</c:v>
                </c:pt>
                <c:pt idx="10">
                  <c:v>-2.5348571428571423</c:v>
                </c:pt>
                <c:pt idx="11">
                  <c:v>-2.5631388888888891</c:v>
                </c:pt>
                <c:pt idx="12">
                  <c:v>-2.3099249999999998</c:v>
                </c:pt>
                <c:pt idx="13">
                  <c:v>-2.5402142857142862</c:v>
                </c:pt>
                <c:pt idx="14">
                  <c:v>-2.0676590909090913</c:v>
                </c:pt>
                <c:pt idx="15">
                  <c:v>-1.5033409090909096</c:v>
                </c:pt>
                <c:pt idx="16">
                  <c:v>-1.1016666666666666</c:v>
                </c:pt>
                <c:pt idx="17">
                  <c:v>-1.2385869565217391</c:v>
                </c:pt>
                <c:pt idx="18">
                  <c:v>0.64552173913043487</c:v>
                </c:pt>
                <c:pt idx="19">
                  <c:v>-0.60506521739130437</c:v>
                </c:pt>
                <c:pt idx="20">
                  <c:v>-0.29099999999999981</c:v>
                </c:pt>
                <c:pt idx="21">
                  <c:v>-2.5409574468085108</c:v>
                </c:pt>
                <c:pt idx="22">
                  <c:v>-1.4320851063829785</c:v>
                </c:pt>
                <c:pt idx="23">
                  <c:v>-0.59008510638297862</c:v>
                </c:pt>
                <c:pt idx="24">
                  <c:v>-0.71625531914893592</c:v>
                </c:pt>
                <c:pt idx="25">
                  <c:v>0.33997872340425578</c:v>
                </c:pt>
                <c:pt idx="26">
                  <c:v>0.37025531914893589</c:v>
                </c:pt>
                <c:pt idx="27">
                  <c:v>-1.0434680851063829</c:v>
                </c:pt>
                <c:pt idx="28">
                  <c:v>-1.7983829787234036</c:v>
                </c:pt>
                <c:pt idx="29">
                  <c:v>-0.52680851063829737</c:v>
                </c:pt>
                <c:pt idx="30">
                  <c:v>0.83442553191489366</c:v>
                </c:pt>
                <c:pt idx="31">
                  <c:v>-1.1143829787234043</c:v>
                </c:pt>
                <c:pt idx="32">
                  <c:v>-6.7965319148936176</c:v>
                </c:pt>
                <c:pt idx="33">
                  <c:v>-5.6255106382978708</c:v>
                </c:pt>
                <c:pt idx="34">
                  <c:v>-4.7744680851063821</c:v>
                </c:pt>
                <c:pt idx="35">
                  <c:v>-4.0839574468085109</c:v>
                </c:pt>
                <c:pt idx="36">
                  <c:v>-3.9511063829787245</c:v>
                </c:pt>
                <c:pt idx="37">
                  <c:v>-3.6748510638297875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9B3-4523-A97D-181D31968AE4}"/>
            </c:ext>
          </c:extLst>
        </c:ser>
        <c:ser>
          <c:idx val="1"/>
          <c:order val="1"/>
          <c:tx>
            <c:strRef>
              <c:f>'Figure 2.9 a b'!$A$3</c:f>
              <c:strCache>
                <c:ptCount val="1"/>
                <c:pt idx="0">
                  <c:v>median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'Figure 2.9 a b'!$B$1:$AM$1</c:f>
              <c:numCache>
                <c:formatCode>General</c:formatCode>
                <c:ptCount val="38"/>
                <c:pt idx="0">
                  <c:v>1990</c:v>
                </c:pt>
                <c:pt idx="1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  <c:pt idx="36">
                  <c:v>2024</c:v>
                </c:pt>
                <c:pt idx="37">
                  <c:v>2025</c:v>
                </c:pt>
              </c:numCache>
            </c:numRef>
          </c:xVal>
          <c:yVal>
            <c:numRef>
              <c:f>'Figure 2.9 a b'!$B$3:$AM$3</c:f>
              <c:numCache>
                <c:formatCode>General</c:formatCode>
                <c:ptCount val="38"/>
                <c:pt idx="0">
                  <c:v>-2.0470000000000002</c:v>
                </c:pt>
                <c:pt idx="1">
                  <c:v>-0.623</c:v>
                </c:pt>
                <c:pt idx="4">
                  <c:v>-1.774</c:v>
                </c:pt>
                <c:pt idx="5">
                  <c:v>-2.75</c:v>
                </c:pt>
                <c:pt idx="6">
                  <c:v>-1.4930000000000001</c:v>
                </c:pt>
                <c:pt idx="7">
                  <c:v>-1.0229999999999999</c:v>
                </c:pt>
                <c:pt idx="8">
                  <c:v>-1.6639999999999999</c:v>
                </c:pt>
                <c:pt idx="9">
                  <c:v>-1.034</c:v>
                </c:pt>
                <c:pt idx="10">
                  <c:v>-2.2509999999999999</c:v>
                </c:pt>
                <c:pt idx="11">
                  <c:v>-2.15</c:v>
                </c:pt>
                <c:pt idx="12">
                  <c:v>-2.8639999999999999</c:v>
                </c:pt>
                <c:pt idx="13">
                  <c:v>-3.1240000000000001</c:v>
                </c:pt>
                <c:pt idx="14">
                  <c:v>-2.8304999999999998</c:v>
                </c:pt>
                <c:pt idx="15">
                  <c:v>-1.9319999999999999</c:v>
                </c:pt>
                <c:pt idx="16">
                  <c:v>-1.39</c:v>
                </c:pt>
                <c:pt idx="17">
                  <c:v>-0.95950000000000002</c:v>
                </c:pt>
                <c:pt idx="18">
                  <c:v>0.24199999999999999</c:v>
                </c:pt>
                <c:pt idx="19">
                  <c:v>0.13950000000000001</c:v>
                </c:pt>
                <c:pt idx="20">
                  <c:v>-0.26800000000000002</c:v>
                </c:pt>
                <c:pt idx="21">
                  <c:v>-2.552</c:v>
                </c:pt>
                <c:pt idx="22">
                  <c:v>-1.242</c:v>
                </c:pt>
                <c:pt idx="23">
                  <c:v>-0.81799999999999995</c:v>
                </c:pt>
                <c:pt idx="24">
                  <c:v>-1.19</c:v>
                </c:pt>
                <c:pt idx="25">
                  <c:v>-0.89800000000000002</c:v>
                </c:pt>
                <c:pt idx="26">
                  <c:v>-1.1399999999999999</c:v>
                </c:pt>
                <c:pt idx="27">
                  <c:v>-2.5169999999999999</c:v>
                </c:pt>
                <c:pt idx="28">
                  <c:v>-2.3380000000000001</c:v>
                </c:pt>
                <c:pt idx="29">
                  <c:v>-2.089</c:v>
                </c:pt>
                <c:pt idx="30">
                  <c:v>-0.81699999999999995</c:v>
                </c:pt>
                <c:pt idx="31">
                  <c:v>-1.51</c:v>
                </c:pt>
                <c:pt idx="32">
                  <c:v>-6.423</c:v>
                </c:pt>
                <c:pt idx="33">
                  <c:v>-5.4950000000000001</c:v>
                </c:pt>
                <c:pt idx="34">
                  <c:v>-4.0819999999999999</c:v>
                </c:pt>
                <c:pt idx="35">
                  <c:v>-3.5680000000000001</c:v>
                </c:pt>
                <c:pt idx="36">
                  <c:v>-3.484</c:v>
                </c:pt>
                <c:pt idx="37">
                  <c:v>-3.15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9B3-4523-A97D-181D31968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8479920"/>
        <c:axId val="-1168470672"/>
      </c:scatterChart>
      <c:valAx>
        <c:axId val="-1168479920"/>
        <c:scaling>
          <c:orientation val="minMax"/>
          <c:max val="2025"/>
          <c:min val="2005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168470672"/>
        <c:crosses val="autoZero"/>
        <c:crossBetween val="midCat"/>
      </c:valAx>
      <c:valAx>
        <c:axId val="-11684706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Percentage of GDP</a:t>
                </a:r>
                <a:endParaRPr lang="ko-K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168479920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435794582280989"/>
          <c:y val="1.1223757837850576E-2"/>
          <c:w val="0.64356658247907694"/>
          <c:h val="0.9000646618069660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7941E"/>
            </a:solidFill>
            <a:ln>
              <a:noFill/>
            </a:ln>
            <a:effectLst/>
          </c:spPr>
          <c:invertIfNegative val="0"/>
          <c:cat>
            <c:strRef>
              <c:f>'SDG cost'!$C$3:$L$3</c:f>
              <c:strCache>
                <c:ptCount val="10"/>
                <c:pt idx="0">
                  <c:v>Turkey</c:v>
                </c:pt>
                <c:pt idx="1">
                  <c:v>Sri Lanka</c:v>
                </c:pt>
                <c:pt idx="2">
                  <c:v>Pakistan</c:v>
                </c:pt>
                <c:pt idx="3">
                  <c:v>Nepal</c:v>
                </c:pt>
                <c:pt idx="4">
                  <c:v>Maldives</c:v>
                </c:pt>
                <c:pt idx="5">
                  <c:v>Iran (Islamic Rep.)</c:v>
                </c:pt>
                <c:pt idx="6">
                  <c:v>India</c:v>
                </c:pt>
                <c:pt idx="7">
                  <c:v>Bhutan</c:v>
                </c:pt>
                <c:pt idx="8">
                  <c:v>Bangladesh</c:v>
                </c:pt>
                <c:pt idx="9">
                  <c:v>Afghanistan</c:v>
                </c:pt>
              </c:strCache>
            </c:strRef>
          </c:cat>
          <c:val>
            <c:numRef>
              <c:f>'SDG cost'!$C$18:$L$18</c:f>
              <c:numCache>
                <c:formatCode>0.0</c:formatCode>
                <c:ptCount val="10"/>
                <c:pt idx="0">
                  <c:v>10.654508678843996</c:v>
                </c:pt>
                <c:pt idx="1">
                  <c:v>8.9544501334769819</c:v>
                </c:pt>
                <c:pt idx="2">
                  <c:v>17.425176350144234</c:v>
                </c:pt>
                <c:pt idx="3">
                  <c:v>21.808446699320921</c:v>
                </c:pt>
                <c:pt idx="4">
                  <c:v>5.9320545625186289</c:v>
                </c:pt>
                <c:pt idx="5">
                  <c:v>7.6986474437925621</c:v>
                </c:pt>
                <c:pt idx="6">
                  <c:v>28.210376568888595</c:v>
                </c:pt>
                <c:pt idx="7">
                  <c:v>6.0620919951582239</c:v>
                </c:pt>
                <c:pt idx="8">
                  <c:v>26.245233715312953</c:v>
                </c:pt>
                <c:pt idx="9">
                  <c:v>25.099987471973417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7-42E9-AAAD-F68D5BEB5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1168475024"/>
        <c:axId val="-1168466864"/>
      </c:barChart>
      <c:catAx>
        <c:axId val="-1168475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68466864"/>
        <c:crosses val="autoZero"/>
        <c:auto val="1"/>
        <c:lblAlgn val="ctr"/>
        <c:lblOffset val="100"/>
        <c:noMultiLvlLbl val="0"/>
      </c:catAx>
      <c:valAx>
        <c:axId val="-1168466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6847502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90410573678292E-2"/>
          <c:y val="5.4794520547945202E-2"/>
          <c:w val="0.91053313648293965"/>
          <c:h val="0.59940426051394735"/>
        </c:manualLayout>
      </c:layout>
      <c:barChart>
        <c:barDir val="col"/>
        <c:grouping val="clustered"/>
        <c:varyColors val="0"/>
        <c:ser>
          <c:idx val="0"/>
          <c:order val="0"/>
          <c:tx>
            <c:v>2% growth (actual rate during 2016-19)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'financial flows'!$B$4:$B$13</c:f>
              <c:strCache>
                <c:ptCount val="10"/>
                <c:pt idx="0">
                  <c:v>Afghanistan</c:v>
                </c:pt>
                <c:pt idx="1">
                  <c:v>Bangladesh</c:v>
                </c:pt>
                <c:pt idx="2">
                  <c:v>Bhutan</c:v>
                </c:pt>
                <c:pt idx="3">
                  <c:v>India</c:v>
                </c:pt>
                <c:pt idx="4">
                  <c:v>Iran (Islamic Rep.)</c:v>
                </c:pt>
                <c:pt idx="5">
                  <c:v>Maldives</c:v>
                </c:pt>
                <c:pt idx="6">
                  <c:v>Nepal</c:v>
                </c:pt>
                <c:pt idx="7">
                  <c:v>Pakistan</c:v>
                </c:pt>
                <c:pt idx="8">
                  <c:v>Sri Lanka</c:v>
                </c:pt>
                <c:pt idx="9">
                  <c:v>Turkey</c:v>
                </c:pt>
              </c:strCache>
            </c:strRef>
          </c:cat>
          <c:val>
            <c:numRef>
              <c:f>'financial flows'!$E$4:$E$13</c:f>
              <c:numCache>
                <c:formatCode>0.0</c:formatCode>
                <c:ptCount val="10"/>
                <c:pt idx="0">
                  <c:v>0.7890262018644103</c:v>
                </c:pt>
                <c:pt idx="1">
                  <c:v>1.3193415793604373</c:v>
                </c:pt>
                <c:pt idx="2">
                  <c:v>1.6246614967908721</c:v>
                </c:pt>
                <c:pt idx="3">
                  <c:v>1.400381318907119</c:v>
                </c:pt>
                <c:pt idx="4">
                  <c:v>1.6776295183839545</c:v>
                </c:pt>
                <c:pt idx="5">
                  <c:v>1.4554041754466838</c:v>
                </c:pt>
                <c:pt idx="6">
                  <c:v>2.8187382144641457</c:v>
                </c:pt>
                <c:pt idx="7">
                  <c:v>0.94485547263020409</c:v>
                </c:pt>
                <c:pt idx="8">
                  <c:v>1.5011657813858088</c:v>
                </c:pt>
                <c:pt idx="9">
                  <c:v>2.0480871321245484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9B-45FD-BFE1-E49699F176D6}"/>
            </c:ext>
          </c:extLst>
        </c:ser>
        <c:ser>
          <c:idx val="1"/>
          <c:order val="1"/>
          <c:tx>
            <c:v>5% growth (optimistic case)</c:v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'financial flows'!$B$4:$B$13</c:f>
              <c:strCache>
                <c:ptCount val="10"/>
                <c:pt idx="0">
                  <c:v>Afghanistan</c:v>
                </c:pt>
                <c:pt idx="1">
                  <c:v>Bangladesh</c:v>
                </c:pt>
                <c:pt idx="2">
                  <c:v>Bhutan</c:v>
                </c:pt>
                <c:pt idx="3">
                  <c:v>India</c:v>
                </c:pt>
                <c:pt idx="4">
                  <c:v>Iran (Islamic Rep.)</c:v>
                </c:pt>
                <c:pt idx="5">
                  <c:v>Maldives</c:v>
                </c:pt>
                <c:pt idx="6">
                  <c:v>Nepal</c:v>
                </c:pt>
                <c:pt idx="7">
                  <c:v>Pakistan</c:v>
                </c:pt>
                <c:pt idx="8">
                  <c:v>Sri Lanka</c:v>
                </c:pt>
                <c:pt idx="9">
                  <c:v>Turkey</c:v>
                </c:pt>
              </c:strCache>
            </c:strRef>
          </c:cat>
          <c:val>
            <c:numRef>
              <c:f>'financial flows'!$F$4:$F$13</c:f>
              <c:numCache>
                <c:formatCode>0.0</c:formatCode>
                <c:ptCount val="10"/>
                <c:pt idx="0">
                  <c:v>1.9725655046610258</c:v>
                </c:pt>
                <c:pt idx="1">
                  <c:v>3.2983539484010933</c:v>
                </c:pt>
                <c:pt idx="2">
                  <c:v>4.0616537419771808</c:v>
                </c:pt>
                <c:pt idx="3">
                  <c:v>3.5009532972677975</c:v>
                </c:pt>
                <c:pt idx="4">
                  <c:v>4.1940737959598868</c:v>
                </c:pt>
                <c:pt idx="5">
                  <c:v>3.6385104386167093</c:v>
                </c:pt>
                <c:pt idx="6">
                  <c:v>7.0468455361603652</c:v>
                </c:pt>
                <c:pt idx="7">
                  <c:v>2.3621386815755101</c:v>
                </c:pt>
                <c:pt idx="8">
                  <c:v>3.752914453464522</c:v>
                </c:pt>
                <c:pt idx="9">
                  <c:v>5.1202178303113719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9B-45FD-BFE1-E49699F17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-1168468496"/>
        <c:axId val="-1168473936"/>
      </c:barChart>
      <c:catAx>
        <c:axId val="-116846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(Body)"/>
                <a:ea typeface="+mn-ea"/>
                <a:cs typeface="+mn-cs"/>
              </a:defRPr>
            </a:pPr>
            <a:endParaRPr lang="en-US"/>
          </a:p>
        </c:txPr>
        <c:crossAx val="-1168473936"/>
        <c:crosses val="autoZero"/>
        <c:auto val="1"/>
        <c:lblAlgn val="ctr"/>
        <c:lblOffset val="100"/>
        <c:noMultiLvlLbl val="0"/>
      </c:catAx>
      <c:valAx>
        <c:axId val="-116847393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(Body)"/>
                <a:ea typeface="+mn-ea"/>
                <a:cs typeface="+mn-cs"/>
              </a:defRPr>
            </a:pPr>
            <a:endParaRPr lang="en-US"/>
          </a:p>
        </c:txPr>
        <c:crossAx val="-116846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73781716882705"/>
          <c:y val="1.2452123434757455E-2"/>
          <c:w val="0.7430190018194035"/>
          <c:h val="0.120798187897745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 (Body)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Roboto (Body)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33453099915913E-2"/>
          <c:y val="1.5073225055593411E-2"/>
          <c:w val="0.86936784862676497"/>
          <c:h val="0.9061800506156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'compre previous forecast'!$B$4</c:f>
              <c:strCache>
                <c:ptCount val="1"/>
                <c:pt idx="0">
                  <c:v>Current forecast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C2B-4F3B-9233-C1BD531C0DA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C2B-4F3B-9233-C1BD531C0DA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C2B-4F3B-9233-C1BD531C0DA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C2B-4F3B-9233-C1BD531C0DA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C2B-4F3B-9233-C1BD531C0DA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C2B-4F3B-9233-C1BD531C0DA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C2B-4F3B-9233-C1BD531C0DA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C2B-4F3B-9233-C1BD531C0DA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C2B-4F3B-9233-C1BD531C0DA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C2B-4F3B-9233-C1BD531C0DA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FC2B-4F3B-9233-C1BD531C0DA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FC2B-4F3B-9233-C1BD531C0DA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FC2B-4F3B-9233-C1BD531C0DA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FC2B-4F3B-9233-C1BD531C0DA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FC2B-4F3B-9233-C1BD531C0DA4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10-FC2B-4F3B-9233-C1BD531C0DA4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F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2-FC2B-4F3B-9233-C1BD531C0DA4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14-FC2B-4F3B-9233-C1BD531C0DA4}"/>
              </c:ext>
            </c:extLst>
          </c:dPt>
          <c:cat>
            <c:multiLvlStrRef>
              <c:f>'compre previous forecast'!$C$2:$W$3</c:f>
              <c:multiLvlStrCache>
                <c:ptCount val="18"/>
                <c:lvl>
                  <c:pt idx="0">
                    <c:v>2020</c:v>
                  </c:pt>
                  <c:pt idx="1">
                    <c:v>2021</c:v>
                  </c:pt>
                  <c:pt idx="2">
                    <c:v>2022</c:v>
                  </c:pt>
                  <c:pt idx="3">
                    <c:v>2020</c:v>
                  </c:pt>
                  <c:pt idx="4">
                    <c:v>2021</c:v>
                  </c:pt>
                  <c:pt idx="5">
                    <c:v>2022</c:v>
                  </c:pt>
                  <c:pt idx="6">
                    <c:v>2020</c:v>
                  </c:pt>
                  <c:pt idx="7">
                    <c:v>2021</c:v>
                  </c:pt>
                  <c:pt idx="8">
                    <c:v>2022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2020</c:v>
                  </c:pt>
                  <c:pt idx="13">
                    <c:v>2021</c:v>
                  </c:pt>
                  <c:pt idx="14">
                    <c:v>2022</c:v>
                  </c:pt>
                  <c:pt idx="15">
                    <c:v>2020</c:v>
                  </c:pt>
                  <c:pt idx="16">
                    <c:v>2021</c:v>
                  </c:pt>
                  <c:pt idx="17">
                    <c:v>2022</c:v>
                  </c:pt>
                </c:lvl>
                <c:lvl>
                  <c:pt idx="0">
                    <c:v>East and North-East Asia (excl. Japan(</c:v>
                  </c:pt>
                  <c:pt idx="3">
                    <c:v>South-East Asia</c:v>
                  </c:pt>
                  <c:pt idx="6">
                    <c:v>South and South-West Asia</c:v>
                  </c:pt>
                  <c:pt idx="9">
                    <c:v>North and Central Asia</c:v>
                  </c:pt>
                  <c:pt idx="12">
                    <c:v>Pacific island developing economies</c:v>
                  </c:pt>
                  <c:pt idx="15">
                    <c:v>Developing Asia-Pacific economies</c:v>
                  </c:pt>
                </c:lvl>
              </c:multiLvlStrCache>
              <c:extLst/>
            </c:multiLvlStrRef>
          </c:cat>
          <c:val>
            <c:numRef>
              <c:f>'compre previous forecast'!$C$4:$W$4</c:f>
              <c:numCache>
                <c:formatCode>0.0</c:formatCode>
                <c:ptCount val="18"/>
                <c:pt idx="0">
                  <c:v>1.5986475175087189</c:v>
                </c:pt>
                <c:pt idx="1">
                  <c:v>7.7005150735166223</c:v>
                </c:pt>
                <c:pt idx="2">
                  <c:v>5.2516801972727247</c:v>
                </c:pt>
                <c:pt idx="3">
                  <c:v>-3.8656708335694439</c:v>
                </c:pt>
                <c:pt idx="4">
                  <c:v>3.0980698524143553</c:v>
                </c:pt>
                <c:pt idx="5">
                  <c:v>4.8158806206250144</c:v>
                </c:pt>
                <c:pt idx="6">
                  <c:v>-3.3633563332223391</c:v>
                </c:pt>
                <c:pt idx="7">
                  <c:v>7.9609594008930893</c:v>
                </c:pt>
                <c:pt idx="8">
                  <c:v>5.6458338008254838</c:v>
                </c:pt>
                <c:pt idx="9">
                  <c:v>-2.5892907089411459</c:v>
                </c:pt>
                <c:pt idx="10">
                  <c:v>3.720017731319289</c:v>
                </c:pt>
                <c:pt idx="11">
                  <c:v>2.9327000791466284</c:v>
                </c:pt>
                <c:pt idx="12">
                  <c:v>-5.17910882145181</c:v>
                </c:pt>
                <c:pt idx="13">
                  <c:v>0.22295366880761774</c:v>
                </c:pt>
                <c:pt idx="14">
                  <c:v>4.284739560306754</c:v>
                </c:pt>
                <c:pt idx="15">
                  <c:v>-0.60070761657903815</c:v>
                </c:pt>
                <c:pt idx="16">
                  <c:v>6.7845619090467864</c:v>
                </c:pt>
                <c:pt idx="17">
                  <c:v>5.0656108029518494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5-FC2B-4F3B-9233-C1BD531C0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19"/>
        <c:axId val="-1366728768"/>
        <c:axId val="-1366727680"/>
      </c:barChart>
      <c:lineChart>
        <c:grouping val="standard"/>
        <c:varyColors val="0"/>
        <c:ser>
          <c:idx val="1"/>
          <c:order val="1"/>
          <c:tx>
            <c:strRef>
              <c:f>'compre previous forecast'!$B$5</c:f>
              <c:strCache>
                <c:ptCount val="1"/>
                <c:pt idx="0">
                  <c:v>March 2021 forecast</c:v>
                </c:pt>
              </c:strCache>
            </c:strRef>
          </c:tx>
          <c:spPr>
            <a:ln>
              <a:noFill/>
            </a:ln>
          </c:spPr>
          <c:marker>
            <c:symbol val="dash"/>
            <c:size val="10"/>
            <c:spPr>
              <a:solidFill>
                <a:srgbClr val="FF0000"/>
              </a:solidFill>
              <a:ln cap="rnd" cmpd="dbl">
                <a:noFill/>
                <a:prstDash val="solid"/>
                <a:round/>
              </a:ln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6-FC2B-4F3B-9233-C1BD531C0DA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7-FC2B-4F3B-9233-C1BD531C0DA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8-FC2B-4F3B-9233-C1BD531C0DA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9-FC2B-4F3B-9233-C1BD531C0DA4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1A-FC2B-4F3B-9233-C1BD531C0DA4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B-FC2B-4F3B-9233-C1BD531C0DA4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C-FC2B-4F3B-9233-C1BD531C0DA4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1D-FC2B-4F3B-9233-C1BD531C0DA4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1E-FC2B-4F3B-9233-C1BD531C0DA4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1F-FC2B-4F3B-9233-C1BD531C0DA4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20-FC2B-4F3B-9233-C1BD531C0DA4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21-FC2B-4F3B-9233-C1BD531C0DA4}"/>
              </c:ext>
            </c:extLst>
          </c:dPt>
          <c:cat>
            <c:multiLvlStrRef>
              <c:f>'compre previous forecast'!$C$2:$W$3</c:f>
              <c:multiLvlStrCache>
                <c:ptCount val="18"/>
                <c:lvl>
                  <c:pt idx="0">
                    <c:v>2020</c:v>
                  </c:pt>
                  <c:pt idx="1">
                    <c:v>2021</c:v>
                  </c:pt>
                  <c:pt idx="2">
                    <c:v>2022</c:v>
                  </c:pt>
                  <c:pt idx="3">
                    <c:v>2020</c:v>
                  </c:pt>
                  <c:pt idx="4">
                    <c:v>2021</c:v>
                  </c:pt>
                  <c:pt idx="5">
                    <c:v>2022</c:v>
                  </c:pt>
                  <c:pt idx="6">
                    <c:v>2020</c:v>
                  </c:pt>
                  <c:pt idx="7">
                    <c:v>2021</c:v>
                  </c:pt>
                  <c:pt idx="8">
                    <c:v>2022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2020</c:v>
                  </c:pt>
                  <c:pt idx="13">
                    <c:v>2021</c:v>
                  </c:pt>
                  <c:pt idx="14">
                    <c:v>2022</c:v>
                  </c:pt>
                  <c:pt idx="15">
                    <c:v>2020</c:v>
                  </c:pt>
                  <c:pt idx="16">
                    <c:v>2021</c:v>
                  </c:pt>
                  <c:pt idx="17">
                    <c:v>2022</c:v>
                  </c:pt>
                </c:lvl>
                <c:lvl>
                  <c:pt idx="0">
                    <c:v>East and North-East Asia (excl. Japan(</c:v>
                  </c:pt>
                  <c:pt idx="3">
                    <c:v>South-East Asia</c:v>
                  </c:pt>
                  <c:pt idx="6">
                    <c:v>South and South-West Asia</c:v>
                  </c:pt>
                  <c:pt idx="9">
                    <c:v>North and Central Asia</c:v>
                  </c:pt>
                  <c:pt idx="12">
                    <c:v>Pacific island developing economies</c:v>
                  </c:pt>
                  <c:pt idx="15">
                    <c:v>Developing Asia-Pacific economies</c:v>
                  </c:pt>
                </c:lvl>
              </c:multiLvlStrCache>
              <c:extLst/>
            </c:multiLvlStrRef>
          </c:cat>
          <c:val>
            <c:numRef>
              <c:f>'compre previous forecast'!$C$5:$W$5</c:f>
              <c:numCache>
                <c:formatCode>0.0</c:formatCode>
                <c:ptCount val="18"/>
                <c:pt idx="0">
                  <c:v>1.6</c:v>
                </c:pt>
                <c:pt idx="1">
                  <c:v>6.8</c:v>
                </c:pt>
                <c:pt idx="2">
                  <c:v>5.4</c:v>
                </c:pt>
                <c:pt idx="3">
                  <c:v>-3.9</c:v>
                </c:pt>
                <c:pt idx="4">
                  <c:v>4.7</c:v>
                </c:pt>
                <c:pt idx="5">
                  <c:v>4.7</c:v>
                </c:pt>
                <c:pt idx="6">
                  <c:v>-4.7</c:v>
                </c:pt>
                <c:pt idx="7">
                  <c:v>5.6</c:v>
                </c:pt>
                <c:pt idx="8">
                  <c:v>5.3</c:v>
                </c:pt>
                <c:pt idx="9">
                  <c:v>-2.9</c:v>
                </c:pt>
                <c:pt idx="10">
                  <c:v>2.9</c:v>
                </c:pt>
                <c:pt idx="11">
                  <c:v>2.6</c:v>
                </c:pt>
                <c:pt idx="12">
                  <c:v>-6.4</c:v>
                </c:pt>
                <c:pt idx="13">
                  <c:v>2.8</c:v>
                </c:pt>
                <c:pt idx="14">
                  <c:v>4.0999999999999996</c:v>
                </c:pt>
                <c:pt idx="15">
                  <c:v>-1</c:v>
                </c:pt>
                <c:pt idx="16">
                  <c:v>5.9</c:v>
                </c:pt>
                <c:pt idx="17">
                  <c:v>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FC2B-4F3B-9233-C1BD531C0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66728768"/>
        <c:axId val="-1366727680"/>
      </c:lineChart>
      <c:catAx>
        <c:axId val="-136672876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 sz="700"/>
            </a:pPr>
            <a:endParaRPr lang="en-US"/>
          </a:p>
        </c:txPr>
        <c:crossAx val="-1366727680"/>
        <c:crosses val="autoZero"/>
        <c:auto val="1"/>
        <c:lblAlgn val="ctr"/>
        <c:lblOffset val="1000"/>
        <c:noMultiLvlLbl val="0"/>
      </c:catAx>
      <c:valAx>
        <c:axId val="-1366727680"/>
        <c:scaling>
          <c:orientation val="minMax"/>
          <c:max val="8"/>
          <c:min val="-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Year-on-year percentage change</a:t>
                </a:r>
              </a:p>
            </c:rich>
          </c:tx>
          <c:layout>
            <c:manualLayout>
              <c:xMode val="edge"/>
              <c:yMode val="edge"/>
              <c:x val="1.2657206911636045E-2"/>
              <c:y val="0.2215349987788301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-13667287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311353791795524"/>
          <c:y val="0.61681961989813094"/>
          <c:w val="0.26773202864205081"/>
          <c:h val="0.1026799390155330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SSW!$AD$27</c:f>
              <c:strCache>
                <c:ptCount val="1"/>
                <c:pt idx="0">
                  <c:v>Ambitious spending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SSW!$AI$4:$AI$24</c:f>
              <c:numCache>
                <c:formatCode>0.0</c:formatCode>
                <c:ptCount val="21"/>
                <c:pt idx="0">
                  <c:v>0</c:v>
                </c:pt>
                <c:pt idx="1">
                  <c:v>-8.5389999999999997</c:v>
                </c:pt>
                <c:pt idx="2">
                  <c:v>-16.628</c:v>
                </c:pt>
                <c:pt idx="3">
                  <c:v>-25.9</c:v>
                </c:pt>
                <c:pt idx="4">
                  <c:v>-33.1</c:v>
                </c:pt>
                <c:pt idx="5">
                  <c:v>-60.204999999999998</c:v>
                </c:pt>
                <c:pt idx="6">
                  <c:v>-69.47</c:v>
                </c:pt>
                <c:pt idx="7">
                  <c:v>-80.751999999999995</c:v>
                </c:pt>
                <c:pt idx="8">
                  <c:v>-91.269000000000005</c:v>
                </c:pt>
                <c:pt idx="9">
                  <c:v>-101.94569999999996</c:v>
                </c:pt>
                <c:pt idx="10">
                  <c:v>-111.89319999999995</c:v>
                </c:pt>
                <c:pt idx="11">
                  <c:v>-121.2445</c:v>
                </c:pt>
                <c:pt idx="12">
                  <c:v>-126.03159999999998</c:v>
                </c:pt>
                <c:pt idx="13">
                  <c:v>-120.42100000000001</c:v>
                </c:pt>
                <c:pt idx="14">
                  <c:v>-122.99129999999992</c:v>
                </c:pt>
                <c:pt idx="15">
                  <c:v>-124.7225</c:v>
                </c:pt>
                <c:pt idx="16">
                  <c:v>-125.8365</c:v>
                </c:pt>
                <c:pt idx="17">
                  <c:v>-125.89509999999997</c:v>
                </c:pt>
                <c:pt idx="18">
                  <c:v>-125.17029999999993</c:v>
                </c:pt>
                <c:pt idx="19">
                  <c:v>-123.78340000000003</c:v>
                </c:pt>
                <c:pt idx="20">
                  <c:v>-121.81659999999998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91-4A74-8D6F-48D6BA22B66E}"/>
            </c:ext>
          </c:extLst>
        </c:ser>
        <c:ser>
          <c:idx val="2"/>
          <c:order val="1"/>
          <c:tx>
            <c:strRef>
              <c:f>SSW!$AD$28</c:f>
              <c:strCache>
                <c:ptCount val="1"/>
                <c:pt idx="0">
                  <c:v>Business-as-usual spendimg</c:v>
                </c:pt>
              </c:strCache>
            </c:strRef>
          </c:tx>
          <c:spPr>
            <a:ln w="31750" cap="rnd">
              <a:solidFill>
                <a:srgbClr val="0C9DC7">
                  <a:alpha val="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SSW!$AT$4:$AT$24</c:f>
              <c:numCache>
                <c:formatCode>0.0</c:formatCode>
                <c:ptCount val="21"/>
                <c:pt idx="0">
                  <c:v>0</c:v>
                </c:pt>
                <c:pt idx="1">
                  <c:v>0.58499999999999996</c:v>
                </c:pt>
                <c:pt idx="2">
                  <c:v>1.827</c:v>
                </c:pt>
                <c:pt idx="3">
                  <c:v>2.121</c:v>
                </c:pt>
                <c:pt idx="4">
                  <c:v>0.72099999999999997</c:v>
                </c:pt>
                <c:pt idx="5">
                  <c:v>-4.1639999999999997</c:v>
                </c:pt>
                <c:pt idx="6">
                  <c:v>-7.0759999999999996</c:v>
                </c:pt>
                <c:pt idx="7">
                  <c:v>-10.489000000000001</c:v>
                </c:pt>
                <c:pt idx="8">
                  <c:v>-13.779</c:v>
                </c:pt>
                <c:pt idx="9">
                  <c:v>-17.256</c:v>
                </c:pt>
                <c:pt idx="10">
                  <c:v>-20.573</c:v>
                </c:pt>
                <c:pt idx="11">
                  <c:v>-23.846</c:v>
                </c:pt>
                <c:pt idx="12">
                  <c:v>-26.160699999999952</c:v>
                </c:pt>
                <c:pt idx="13">
                  <c:v>-27.411400000000022</c:v>
                </c:pt>
                <c:pt idx="14">
                  <c:v>-29.350399999999908</c:v>
                </c:pt>
                <c:pt idx="15">
                  <c:v>-31.066399999999906</c:v>
                </c:pt>
                <c:pt idx="16">
                  <c:v>-32.514600000000094</c:v>
                </c:pt>
                <c:pt idx="17">
                  <c:v>-33.725299999999933</c:v>
                </c:pt>
                <c:pt idx="18">
                  <c:v>-34.700299999999928</c:v>
                </c:pt>
                <c:pt idx="19">
                  <c:v>-35.493000000000002</c:v>
                </c:pt>
                <c:pt idx="20">
                  <c:v>-36.084099999999978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91-4A74-8D6F-48D6BA22B6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366722784"/>
        <c:axId val="-1366734208"/>
      </c:lineChart>
      <c:catAx>
        <c:axId val="-136672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366734208"/>
        <c:crosses val="autoZero"/>
        <c:auto val="1"/>
        <c:lblAlgn val="ctr"/>
        <c:lblOffset val="100"/>
        <c:noMultiLvlLbl val="0"/>
      </c:catAx>
      <c:valAx>
        <c:axId val="-13667342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Million Persons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36672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SSW!$AD$27</c:f>
              <c:strCache>
                <c:ptCount val="1"/>
                <c:pt idx="0">
                  <c:v>Ambitious spending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SSW!$AJ$4:$AJ$24</c:f>
              <c:numCache>
                <c:formatCode>0.0</c:formatCode>
                <c:ptCount val="21"/>
                <c:pt idx="0">
                  <c:v>0</c:v>
                </c:pt>
                <c:pt idx="1">
                  <c:v>-0.39021000000000328</c:v>
                </c:pt>
                <c:pt idx="2">
                  <c:v>-0.707650000000001</c:v>
                </c:pt>
                <c:pt idx="3">
                  <c:v>-0.95194000000000045</c:v>
                </c:pt>
                <c:pt idx="4">
                  <c:v>-0.88810999999999751</c:v>
                </c:pt>
                <c:pt idx="5">
                  <c:v>-0.90299999999999869</c:v>
                </c:pt>
                <c:pt idx="6">
                  <c:v>-0.92702999999999491</c:v>
                </c:pt>
                <c:pt idx="7">
                  <c:v>-0.95176000000000016</c:v>
                </c:pt>
                <c:pt idx="8">
                  <c:v>-0.97102000000000288</c:v>
                </c:pt>
                <c:pt idx="9">
                  <c:v>-0.9908800000000042</c:v>
                </c:pt>
                <c:pt idx="10">
                  <c:v>-1.0114400000000003</c:v>
                </c:pt>
                <c:pt idx="11">
                  <c:v>-1.0338099999999955</c:v>
                </c:pt>
                <c:pt idx="12">
                  <c:v>-1.0525200000000012</c:v>
                </c:pt>
                <c:pt idx="13">
                  <c:v>-1.0156300000000016</c:v>
                </c:pt>
                <c:pt idx="14">
                  <c:v>-0.99202999999999975</c:v>
                </c:pt>
                <c:pt idx="15">
                  <c:v>-0.96587000000000245</c:v>
                </c:pt>
                <c:pt idx="16">
                  <c:v>-0.94481999999999999</c:v>
                </c:pt>
                <c:pt idx="17">
                  <c:v>-0.9230400000000003</c:v>
                </c:pt>
                <c:pt idx="18">
                  <c:v>-0.90334000000000003</c:v>
                </c:pt>
                <c:pt idx="19">
                  <c:v>-0.88410000000000366</c:v>
                </c:pt>
                <c:pt idx="20">
                  <c:v>-0.86596000000000117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AE-430B-ABCB-D76C32794E76}"/>
            </c:ext>
          </c:extLst>
        </c:ser>
        <c:ser>
          <c:idx val="2"/>
          <c:order val="1"/>
          <c:tx>
            <c:strRef>
              <c:f>SSW!$AD$28</c:f>
              <c:strCache>
                <c:ptCount val="1"/>
                <c:pt idx="0">
                  <c:v>Business-as-usual spendimg</c:v>
                </c:pt>
              </c:strCache>
            </c:strRef>
          </c:tx>
          <c:spPr>
            <a:ln w="31750" cap="rnd">
              <a:solidFill>
                <a:srgbClr val="0C9DC7">
                  <a:alpha val="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SSW!$AU$4:$AU$24</c:f>
              <c:numCache>
                <c:formatCode>0.0</c:formatCode>
                <c:ptCount val="21"/>
                <c:pt idx="0">
                  <c:v>0</c:v>
                </c:pt>
                <c:pt idx="1">
                  <c:v>-6.7250000000001364E-2</c:v>
                </c:pt>
                <c:pt idx="2">
                  <c:v>-0.12333999999999889</c:v>
                </c:pt>
                <c:pt idx="3">
                  <c:v>-0.17343999999999937</c:v>
                </c:pt>
                <c:pt idx="4">
                  <c:v>-0.17437999999999931</c:v>
                </c:pt>
                <c:pt idx="5">
                  <c:v>-0.18350999999999829</c:v>
                </c:pt>
                <c:pt idx="6">
                  <c:v>-0.19421999999999429</c:v>
                </c:pt>
                <c:pt idx="7">
                  <c:v>-0.20600000000000307</c:v>
                </c:pt>
                <c:pt idx="8">
                  <c:v>-0.21629999999999683</c:v>
                </c:pt>
                <c:pt idx="9">
                  <c:v>-0.2262100000000018</c:v>
                </c:pt>
                <c:pt idx="10">
                  <c:v>-0.23537000000000319</c:v>
                </c:pt>
                <c:pt idx="11">
                  <c:v>-0.24409999999999599</c:v>
                </c:pt>
                <c:pt idx="12">
                  <c:v>-0.25475999999999743</c:v>
                </c:pt>
                <c:pt idx="13">
                  <c:v>-0.25543000000000404</c:v>
                </c:pt>
                <c:pt idx="14">
                  <c:v>-0.25578000000000145</c:v>
                </c:pt>
                <c:pt idx="15">
                  <c:v>-0.25533000000000072</c:v>
                </c:pt>
                <c:pt idx="16">
                  <c:v>-0.25516999999999967</c:v>
                </c:pt>
                <c:pt idx="17">
                  <c:v>-0.25471999999999895</c:v>
                </c:pt>
                <c:pt idx="18">
                  <c:v>-0.25426999999999822</c:v>
                </c:pt>
                <c:pt idx="19">
                  <c:v>-0.25373000000000445</c:v>
                </c:pt>
                <c:pt idx="20">
                  <c:v>-0.25310000000000343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AE-430B-ABCB-D76C32794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366733664"/>
        <c:axId val="-1366733120"/>
      </c:lineChart>
      <c:catAx>
        <c:axId val="-136673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366733120"/>
        <c:crosses val="autoZero"/>
        <c:auto val="1"/>
        <c:lblAlgn val="ctr"/>
        <c:lblOffset val="100"/>
        <c:noMultiLvlLbl val="0"/>
      </c:catAx>
      <c:valAx>
        <c:axId val="-1366733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Average</a:t>
                </a:r>
                <a:r>
                  <a:rPr lang="en-GB" sz="1200" b="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Change</a:t>
                </a:r>
                <a:endParaRPr lang="en-GB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36673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898342047866814"/>
          <c:y val="6.5803419115258749E-2"/>
          <c:w val="0.77289066013745733"/>
          <c:h val="0.74355834662969489"/>
        </c:manualLayout>
      </c:layout>
      <c:lineChart>
        <c:grouping val="standard"/>
        <c:varyColors val="0"/>
        <c:ser>
          <c:idx val="1"/>
          <c:order val="0"/>
          <c:tx>
            <c:strRef>
              <c:f>SSW!$AD$27</c:f>
              <c:strCache>
                <c:ptCount val="1"/>
                <c:pt idx="0">
                  <c:v>Ambitious spending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SSW!$AK$4:$AK$24</c:f>
              <c:numCache>
                <c:formatCode>0.0</c:formatCode>
                <c:ptCount val="21"/>
                <c:pt idx="0">
                  <c:v>2.2551850098473381E-5</c:v>
                </c:pt>
                <c:pt idx="1">
                  <c:v>-0.23121444767094657</c:v>
                </c:pt>
                <c:pt idx="2">
                  <c:v>-6.6376340297276677</c:v>
                </c:pt>
                <c:pt idx="3">
                  <c:v>-7.1803597978174594</c:v>
                </c:pt>
                <c:pt idx="4">
                  <c:v>-11.732743875385321</c:v>
                </c:pt>
                <c:pt idx="5">
                  <c:v>-7.3435401557883413</c:v>
                </c:pt>
                <c:pt idx="6">
                  <c:v>-12.838487945116183</c:v>
                </c:pt>
                <c:pt idx="7">
                  <c:v>-11.007196162794941</c:v>
                </c:pt>
                <c:pt idx="8">
                  <c:v>-15.083737467755054</c:v>
                </c:pt>
                <c:pt idx="9">
                  <c:v>-15.582757740658115</c:v>
                </c:pt>
                <c:pt idx="10">
                  <c:v>-18.620030023425681</c:v>
                </c:pt>
                <c:pt idx="11">
                  <c:v>-19.683641175241618</c:v>
                </c:pt>
                <c:pt idx="12">
                  <c:v>-22.38229473754685</c:v>
                </c:pt>
                <c:pt idx="13">
                  <c:v>-23.689661877120503</c:v>
                </c:pt>
                <c:pt idx="14">
                  <c:v>-25.547043384649481</c:v>
                </c:pt>
                <c:pt idx="15">
                  <c:v>-26.621414382920648</c:v>
                </c:pt>
                <c:pt idx="16">
                  <c:v>-28.187070822315107</c:v>
                </c:pt>
                <c:pt idx="17">
                  <c:v>-28.551134781731513</c:v>
                </c:pt>
                <c:pt idx="18">
                  <c:v>-29.587442530804186</c:v>
                </c:pt>
                <c:pt idx="19">
                  <c:v>-30.062887218600707</c:v>
                </c:pt>
                <c:pt idx="20">
                  <c:v>-30.922590029935037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28-44F1-ADC2-D9627364956F}"/>
            </c:ext>
          </c:extLst>
        </c:ser>
        <c:ser>
          <c:idx val="2"/>
          <c:order val="1"/>
          <c:tx>
            <c:strRef>
              <c:f>SSW!$AD$28</c:f>
              <c:strCache>
                <c:ptCount val="1"/>
                <c:pt idx="0">
                  <c:v>Business-as-usual spendimg</c:v>
                </c:pt>
              </c:strCache>
            </c:strRef>
          </c:tx>
          <c:spPr>
            <a:ln w="31750" cap="rnd">
              <a:solidFill>
                <a:srgbClr val="0C9DC7">
                  <a:alpha val="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SSW!$AV$4:$AV$24</c:f>
              <c:numCache>
                <c:formatCode>0.0</c:formatCode>
                <c:ptCount val="21"/>
                <c:pt idx="0">
                  <c:v>2.2551850098473381E-5</c:v>
                </c:pt>
                <c:pt idx="1">
                  <c:v>-3.2947248083270431E-2</c:v>
                </c:pt>
                <c:pt idx="2">
                  <c:v>-5.900640527188628</c:v>
                </c:pt>
                <c:pt idx="3">
                  <c:v>-6.820457869891527</c:v>
                </c:pt>
                <c:pt idx="4">
                  <c:v>-11.337263999368163</c:v>
                </c:pt>
                <c:pt idx="5">
                  <c:v>-10.208675518319598</c:v>
                </c:pt>
                <c:pt idx="6">
                  <c:v>-12.937203877113967</c:v>
                </c:pt>
                <c:pt idx="7">
                  <c:v>-12.376193162522696</c:v>
                </c:pt>
                <c:pt idx="8">
                  <c:v>-14.159283163914605</c:v>
                </c:pt>
                <c:pt idx="9">
                  <c:v>-14.283315084507153</c:v>
                </c:pt>
                <c:pt idx="10">
                  <c:v>-15.589023798177216</c:v>
                </c:pt>
                <c:pt idx="11">
                  <c:v>-15.864694002305901</c:v>
                </c:pt>
                <c:pt idx="12">
                  <c:v>-16.877260964651231</c:v>
                </c:pt>
                <c:pt idx="13">
                  <c:v>-17.239875648030623</c:v>
                </c:pt>
                <c:pt idx="14">
                  <c:v>-17.968893118117613</c:v>
                </c:pt>
                <c:pt idx="15">
                  <c:v>-18.265645642975425</c:v>
                </c:pt>
                <c:pt idx="16">
                  <c:v>-18.827118698285428</c:v>
                </c:pt>
                <c:pt idx="17">
                  <c:v>-19.000947647831378</c:v>
                </c:pt>
                <c:pt idx="18">
                  <c:v>-19.392949606317444</c:v>
                </c:pt>
                <c:pt idx="19">
                  <c:v>-19.561395814133363</c:v>
                </c:pt>
                <c:pt idx="20">
                  <c:v>-19.855716087784693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28-44F1-ADC2-D96273649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69039328"/>
        <c:axId val="-1569034976"/>
      </c:lineChart>
      <c:catAx>
        <c:axId val="-156903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69034976"/>
        <c:crosses val="autoZero"/>
        <c:auto val="1"/>
        <c:lblAlgn val="ctr"/>
        <c:lblOffset val="100"/>
        <c:noMultiLvlLbl val="0"/>
      </c:catAx>
      <c:valAx>
        <c:axId val="-1569034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Percentage change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6903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86231046239555"/>
          <c:y val="4.0832479257199787E-2"/>
          <c:w val="0.79761113285034246"/>
          <c:h val="0.75761424468618854"/>
        </c:manualLayout>
      </c:layout>
      <c:lineChart>
        <c:grouping val="standard"/>
        <c:varyColors val="0"/>
        <c:ser>
          <c:idx val="1"/>
          <c:order val="0"/>
          <c:tx>
            <c:strRef>
              <c:f>SSW!$AD$27</c:f>
              <c:strCache>
                <c:ptCount val="1"/>
                <c:pt idx="0">
                  <c:v>Ambitious spending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SSW!$AL$4:$AL$24</c:f>
              <c:numCache>
                <c:formatCode>0.0</c:formatCode>
                <c:ptCount val="21"/>
                <c:pt idx="0">
                  <c:v>0</c:v>
                </c:pt>
                <c:pt idx="1">
                  <c:v>-2.5664903441762532</c:v>
                </c:pt>
                <c:pt idx="2">
                  <c:v>-4.9837106974859875</c:v>
                </c:pt>
                <c:pt idx="3">
                  <c:v>-7.6286701299560615</c:v>
                </c:pt>
                <c:pt idx="4">
                  <c:v>-14.68908557487315</c:v>
                </c:pt>
                <c:pt idx="5">
                  <c:v>-21.400607810783324</c:v>
                </c:pt>
                <c:pt idx="6">
                  <c:v>-27.22685658397489</c:v>
                </c:pt>
                <c:pt idx="7">
                  <c:v>-32.903341663798393</c:v>
                </c:pt>
                <c:pt idx="8">
                  <c:v>-38.003182486073797</c:v>
                </c:pt>
                <c:pt idx="9">
                  <c:v>-42.788085547758847</c:v>
                </c:pt>
                <c:pt idx="10">
                  <c:v>-47.164422099864325</c:v>
                </c:pt>
                <c:pt idx="11">
                  <c:v>-51.229623564267143</c:v>
                </c:pt>
                <c:pt idx="12">
                  <c:v>-51.301605937355866</c:v>
                </c:pt>
                <c:pt idx="13">
                  <c:v>-51.391055182124525</c:v>
                </c:pt>
                <c:pt idx="14">
                  <c:v>-51.481119168018516</c:v>
                </c:pt>
                <c:pt idx="15">
                  <c:v>-51.556871538284945</c:v>
                </c:pt>
                <c:pt idx="16">
                  <c:v>-51.625047153954128</c:v>
                </c:pt>
                <c:pt idx="17">
                  <c:v>-51.693184375844424</c:v>
                </c:pt>
                <c:pt idx="18">
                  <c:v>-51.744712653043415</c:v>
                </c:pt>
                <c:pt idx="19">
                  <c:v>-51.799715508440649</c:v>
                </c:pt>
                <c:pt idx="20">
                  <c:v>-51.845850818071604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67-4135-BE2F-CFE998C7F417}"/>
            </c:ext>
          </c:extLst>
        </c:ser>
        <c:ser>
          <c:idx val="2"/>
          <c:order val="1"/>
          <c:tx>
            <c:strRef>
              <c:f>SSW!$AD$28</c:f>
              <c:strCache>
                <c:ptCount val="1"/>
                <c:pt idx="0">
                  <c:v>Business-as-usual spendimg</c:v>
                </c:pt>
              </c:strCache>
            </c:strRef>
          </c:tx>
          <c:spPr>
            <a:ln w="31750" cap="rnd">
              <a:solidFill>
                <a:srgbClr val="0C9DC7">
                  <a:alpha val="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SSW!$AW$4:$AW$24</c:f>
              <c:numCache>
                <c:formatCode>0.0</c:formatCode>
                <c:ptCount val="21"/>
                <c:pt idx="0">
                  <c:v>0</c:v>
                </c:pt>
                <c:pt idx="1">
                  <c:v>-0.52886736009012392</c:v>
                </c:pt>
                <c:pt idx="2">
                  <c:v>-0.95491162862481049</c:v>
                </c:pt>
                <c:pt idx="3">
                  <c:v>-1.6777131800927991</c:v>
                </c:pt>
                <c:pt idx="4">
                  <c:v>-3.3609934811205222</c:v>
                </c:pt>
                <c:pt idx="5">
                  <c:v>-5.1522617245919449</c:v>
                </c:pt>
                <c:pt idx="6">
                  <c:v>-6.7150646323516305</c:v>
                </c:pt>
                <c:pt idx="7">
                  <c:v>-8.3306358917106582</c:v>
                </c:pt>
                <c:pt idx="8">
                  <c:v>-9.8258279600486613</c:v>
                </c:pt>
                <c:pt idx="9">
                  <c:v>-11.320317737474939</c:v>
                </c:pt>
                <c:pt idx="10">
                  <c:v>-12.742600573459184</c:v>
                </c:pt>
                <c:pt idx="11">
                  <c:v>-14.145997309399638</c:v>
                </c:pt>
                <c:pt idx="12">
                  <c:v>-14.232546438005789</c:v>
                </c:pt>
                <c:pt idx="13">
                  <c:v>-14.326501188547148</c:v>
                </c:pt>
                <c:pt idx="14">
                  <c:v>-14.405900046975306</c:v>
                </c:pt>
                <c:pt idx="15">
                  <c:v>-14.482029665779672</c:v>
                </c:pt>
                <c:pt idx="16">
                  <c:v>-14.54497396588491</c:v>
                </c:pt>
                <c:pt idx="17">
                  <c:v>-14.607774156954834</c:v>
                </c:pt>
                <c:pt idx="18">
                  <c:v>-14.658084644665692</c:v>
                </c:pt>
                <c:pt idx="19">
                  <c:v>-14.708183195875435</c:v>
                </c:pt>
                <c:pt idx="20">
                  <c:v>-14.749828029714374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67-4135-BE2F-CFE998C7F4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69038784"/>
        <c:axId val="-1569038240"/>
      </c:lineChart>
      <c:catAx>
        <c:axId val="-156903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69038240"/>
        <c:crosses val="autoZero"/>
        <c:auto val="1"/>
        <c:lblAlgn val="ctr"/>
        <c:lblOffset val="100"/>
        <c:noMultiLvlLbl val="0"/>
      </c:catAx>
      <c:valAx>
        <c:axId val="-15690382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Percentage change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6903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SSW!$AD$27</c:f>
              <c:strCache>
                <c:ptCount val="1"/>
                <c:pt idx="0">
                  <c:v>Ambitious spending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SSW!$AI$4:$AI$24</c:f>
              <c:numCache>
                <c:formatCode>0.0</c:formatCode>
                <c:ptCount val="21"/>
                <c:pt idx="0">
                  <c:v>0</c:v>
                </c:pt>
                <c:pt idx="1">
                  <c:v>-8.5389999999999997</c:v>
                </c:pt>
                <c:pt idx="2">
                  <c:v>-16.628</c:v>
                </c:pt>
                <c:pt idx="3">
                  <c:v>-25.9</c:v>
                </c:pt>
                <c:pt idx="4">
                  <c:v>-33.1</c:v>
                </c:pt>
                <c:pt idx="5">
                  <c:v>-60.204999999999998</c:v>
                </c:pt>
                <c:pt idx="6">
                  <c:v>-69.47</c:v>
                </c:pt>
                <c:pt idx="7">
                  <c:v>-80.751999999999995</c:v>
                </c:pt>
                <c:pt idx="8">
                  <c:v>-91.269000000000005</c:v>
                </c:pt>
                <c:pt idx="9">
                  <c:v>-101.94569999999996</c:v>
                </c:pt>
                <c:pt idx="10">
                  <c:v>-111.89319999999995</c:v>
                </c:pt>
                <c:pt idx="11">
                  <c:v>-121.2445</c:v>
                </c:pt>
                <c:pt idx="12">
                  <c:v>-126.03159999999998</c:v>
                </c:pt>
                <c:pt idx="13">
                  <c:v>-120.42100000000001</c:v>
                </c:pt>
                <c:pt idx="14">
                  <c:v>-122.99129999999992</c:v>
                </c:pt>
                <c:pt idx="15">
                  <c:v>-124.7225</c:v>
                </c:pt>
                <c:pt idx="16">
                  <c:v>-125.8365</c:v>
                </c:pt>
                <c:pt idx="17">
                  <c:v>-125.89509999999997</c:v>
                </c:pt>
                <c:pt idx="18">
                  <c:v>-125.17029999999993</c:v>
                </c:pt>
                <c:pt idx="19">
                  <c:v>-123.78340000000003</c:v>
                </c:pt>
                <c:pt idx="20">
                  <c:v>-121.81659999999998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52-4C25-8C7E-62C427AA5210}"/>
            </c:ext>
          </c:extLst>
        </c:ser>
        <c:ser>
          <c:idx val="2"/>
          <c:order val="1"/>
          <c:tx>
            <c:strRef>
              <c:f>SSW!$AD$28</c:f>
              <c:strCache>
                <c:ptCount val="1"/>
                <c:pt idx="0">
                  <c:v>Business-as-usual spendimg</c:v>
                </c:pt>
              </c:strCache>
            </c:strRef>
          </c:tx>
          <c:spPr>
            <a:ln w="31750" cap="rnd">
              <a:solidFill>
                <a:srgbClr val="0C9DC7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SSW!$AT$4:$AT$24</c:f>
              <c:numCache>
                <c:formatCode>0.0</c:formatCode>
                <c:ptCount val="21"/>
                <c:pt idx="0">
                  <c:v>0</c:v>
                </c:pt>
                <c:pt idx="1">
                  <c:v>0.58499999999999996</c:v>
                </c:pt>
                <c:pt idx="2">
                  <c:v>1.827</c:v>
                </c:pt>
                <c:pt idx="3">
                  <c:v>2.121</c:v>
                </c:pt>
                <c:pt idx="4">
                  <c:v>0.72099999999999997</c:v>
                </c:pt>
                <c:pt idx="5">
                  <c:v>-4.1639999999999997</c:v>
                </c:pt>
                <c:pt idx="6">
                  <c:v>-7.0759999999999996</c:v>
                </c:pt>
                <c:pt idx="7">
                  <c:v>-10.489000000000001</c:v>
                </c:pt>
                <c:pt idx="8">
                  <c:v>-13.779</c:v>
                </c:pt>
                <c:pt idx="9">
                  <c:v>-17.256</c:v>
                </c:pt>
                <c:pt idx="10">
                  <c:v>-20.573</c:v>
                </c:pt>
                <c:pt idx="11">
                  <c:v>-23.846</c:v>
                </c:pt>
                <c:pt idx="12">
                  <c:v>-26.160699999999952</c:v>
                </c:pt>
                <c:pt idx="13">
                  <c:v>-27.411400000000022</c:v>
                </c:pt>
                <c:pt idx="14">
                  <c:v>-29.350399999999908</c:v>
                </c:pt>
                <c:pt idx="15">
                  <c:v>-31.066399999999906</c:v>
                </c:pt>
                <c:pt idx="16">
                  <c:v>-32.514600000000094</c:v>
                </c:pt>
                <c:pt idx="17">
                  <c:v>-33.725299999999933</c:v>
                </c:pt>
                <c:pt idx="18">
                  <c:v>-34.700299999999928</c:v>
                </c:pt>
                <c:pt idx="19">
                  <c:v>-35.493000000000002</c:v>
                </c:pt>
                <c:pt idx="20">
                  <c:v>-36.084099999999978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52-4C25-8C7E-62C427AA5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69050208"/>
        <c:axId val="-1569699120"/>
      </c:lineChart>
      <c:catAx>
        <c:axId val="-156905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69699120"/>
        <c:crosses val="autoZero"/>
        <c:auto val="1"/>
        <c:lblAlgn val="ctr"/>
        <c:lblOffset val="100"/>
        <c:noMultiLvlLbl val="0"/>
      </c:catAx>
      <c:valAx>
        <c:axId val="-1569699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Million Persons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69050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SSW!$AD$27</c:f>
              <c:strCache>
                <c:ptCount val="1"/>
                <c:pt idx="0">
                  <c:v>Ambitious spending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SSW!$AJ$4:$AJ$24</c:f>
              <c:numCache>
                <c:formatCode>0.0</c:formatCode>
                <c:ptCount val="21"/>
                <c:pt idx="0">
                  <c:v>0</c:v>
                </c:pt>
                <c:pt idx="1">
                  <c:v>-0.39021000000000328</c:v>
                </c:pt>
                <c:pt idx="2">
                  <c:v>-0.707650000000001</c:v>
                </c:pt>
                <c:pt idx="3">
                  <c:v>-0.95194000000000045</c:v>
                </c:pt>
                <c:pt idx="4">
                  <c:v>-0.88810999999999751</c:v>
                </c:pt>
                <c:pt idx="5">
                  <c:v>-0.90299999999999869</c:v>
                </c:pt>
                <c:pt idx="6">
                  <c:v>-0.92702999999999491</c:v>
                </c:pt>
                <c:pt idx="7">
                  <c:v>-0.95176000000000016</c:v>
                </c:pt>
                <c:pt idx="8">
                  <c:v>-0.97102000000000288</c:v>
                </c:pt>
                <c:pt idx="9">
                  <c:v>-0.9908800000000042</c:v>
                </c:pt>
                <c:pt idx="10">
                  <c:v>-1.0114400000000003</c:v>
                </c:pt>
                <c:pt idx="11">
                  <c:v>-1.0338099999999955</c:v>
                </c:pt>
                <c:pt idx="12">
                  <c:v>-1.0525200000000012</c:v>
                </c:pt>
                <c:pt idx="13">
                  <c:v>-1.0156300000000016</c:v>
                </c:pt>
                <c:pt idx="14">
                  <c:v>-0.99202999999999975</c:v>
                </c:pt>
                <c:pt idx="15">
                  <c:v>-0.96587000000000245</c:v>
                </c:pt>
                <c:pt idx="16">
                  <c:v>-0.94481999999999999</c:v>
                </c:pt>
                <c:pt idx="17">
                  <c:v>-0.9230400000000003</c:v>
                </c:pt>
                <c:pt idx="18">
                  <c:v>-0.90334000000000003</c:v>
                </c:pt>
                <c:pt idx="19">
                  <c:v>-0.88410000000000366</c:v>
                </c:pt>
                <c:pt idx="20">
                  <c:v>-0.86596000000000117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EF-4BE1-80C0-A3DF33ED0B42}"/>
            </c:ext>
          </c:extLst>
        </c:ser>
        <c:ser>
          <c:idx val="2"/>
          <c:order val="1"/>
          <c:tx>
            <c:strRef>
              <c:f>SSW!$AD$28</c:f>
              <c:strCache>
                <c:ptCount val="1"/>
                <c:pt idx="0">
                  <c:v>Business-as-usual spendimg</c:v>
                </c:pt>
              </c:strCache>
            </c:strRef>
          </c:tx>
          <c:spPr>
            <a:ln w="31750" cap="rnd">
              <a:solidFill>
                <a:srgbClr val="0C9DC7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SSW!$AU$4:$AU$24</c:f>
              <c:numCache>
                <c:formatCode>0.0</c:formatCode>
                <c:ptCount val="21"/>
                <c:pt idx="0">
                  <c:v>0</c:v>
                </c:pt>
                <c:pt idx="1">
                  <c:v>-6.7250000000001364E-2</c:v>
                </c:pt>
                <c:pt idx="2">
                  <c:v>-0.12333999999999889</c:v>
                </c:pt>
                <c:pt idx="3">
                  <c:v>-0.17343999999999937</c:v>
                </c:pt>
                <c:pt idx="4">
                  <c:v>-0.17437999999999931</c:v>
                </c:pt>
                <c:pt idx="5">
                  <c:v>-0.18350999999999829</c:v>
                </c:pt>
                <c:pt idx="6">
                  <c:v>-0.19421999999999429</c:v>
                </c:pt>
                <c:pt idx="7">
                  <c:v>-0.20600000000000307</c:v>
                </c:pt>
                <c:pt idx="8">
                  <c:v>-0.21629999999999683</c:v>
                </c:pt>
                <c:pt idx="9">
                  <c:v>-0.2262100000000018</c:v>
                </c:pt>
                <c:pt idx="10">
                  <c:v>-0.23537000000000319</c:v>
                </c:pt>
                <c:pt idx="11">
                  <c:v>-0.24409999999999599</c:v>
                </c:pt>
                <c:pt idx="12">
                  <c:v>-0.25475999999999743</c:v>
                </c:pt>
                <c:pt idx="13">
                  <c:v>-0.25543000000000404</c:v>
                </c:pt>
                <c:pt idx="14">
                  <c:v>-0.25578000000000145</c:v>
                </c:pt>
                <c:pt idx="15">
                  <c:v>-0.25533000000000072</c:v>
                </c:pt>
                <c:pt idx="16">
                  <c:v>-0.25516999999999967</c:v>
                </c:pt>
                <c:pt idx="17">
                  <c:v>-0.25471999999999895</c:v>
                </c:pt>
                <c:pt idx="18">
                  <c:v>-0.25426999999999822</c:v>
                </c:pt>
                <c:pt idx="19">
                  <c:v>-0.25373000000000445</c:v>
                </c:pt>
                <c:pt idx="20">
                  <c:v>-0.25310000000000343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EF-4BE1-80C0-A3DF33ED0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54369008"/>
        <c:axId val="-1254364112"/>
      </c:lineChart>
      <c:catAx>
        <c:axId val="-125436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254364112"/>
        <c:crosses val="autoZero"/>
        <c:auto val="1"/>
        <c:lblAlgn val="ctr"/>
        <c:lblOffset val="100"/>
        <c:noMultiLvlLbl val="0"/>
      </c:catAx>
      <c:valAx>
        <c:axId val="-12543641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Average</a:t>
                </a:r>
                <a:r>
                  <a:rPr lang="en-GB" sz="1200" b="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Change</a:t>
                </a:r>
                <a:endParaRPr lang="en-GB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25436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63504860858654"/>
          <c:y val="6.0152650833243601E-2"/>
          <c:w val="0.76572449661674857"/>
          <c:h val="0.74355834662969489"/>
        </c:manualLayout>
      </c:layout>
      <c:lineChart>
        <c:grouping val="standard"/>
        <c:varyColors val="0"/>
        <c:ser>
          <c:idx val="1"/>
          <c:order val="0"/>
          <c:tx>
            <c:strRef>
              <c:f>SSW!$AD$27</c:f>
              <c:strCache>
                <c:ptCount val="1"/>
                <c:pt idx="0">
                  <c:v>Ambitious spending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SSW!$AK$4:$AK$24</c:f>
              <c:numCache>
                <c:formatCode>0.0</c:formatCode>
                <c:ptCount val="21"/>
                <c:pt idx="0">
                  <c:v>2.2551850098473381E-5</c:v>
                </c:pt>
                <c:pt idx="1">
                  <c:v>-0.23121444767094657</c:v>
                </c:pt>
                <c:pt idx="2">
                  <c:v>-6.6376340297276677</c:v>
                </c:pt>
                <c:pt idx="3">
                  <c:v>-7.1803597978174594</c:v>
                </c:pt>
                <c:pt idx="4">
                  <c:v>-11.732743875385321</c:v>
                </c:pt>
                <c:pt idx="5">
                  <c:v>-7.3435401557883413</c:v>
                </c:pt>
                <c:pt idx="6">
                  <c:v>-12.838487945116183</c:v>
                </c:pt>
                <c:pt idx="7">
                  <c:v>-11.007196162794941</c:v>
                </c:pt>
                <c:pt idx="8">
                  <c:v>-15.083737467755054</c:v>
                </c:pt>
                <c:pt idx="9">
                  <c:v>-15.582757740658115</c:v>
                </c:pt>
                <c:pt idx="10">
                  <c:v>-18.620030023425681</c:v>
                </c:pt>
                <c:pt idx="11">
                  <c:v>-19.683641175241618</c:v>
                </c:pt>
                <c:pt idx="12">
                  <c:v>-22.38229473754685</c:v>
                </c:pt>
                <c:pt idx="13">
                  <c:v>-23.689661877120503</c:v>
                </c:pt>
                <c:pt idx="14">
                  <c:v>-25.547043384649481</c:v>
                </c:pt>
                <c:pt idx="15">
                  <c:v>-26.621414382920648</c:v>
                </c:pt>
                <c:pt idx="16">
                  <c:v>-28.187070822315107</c:v>
                </c:pt>
                <c:pt idx="17">
                  <c:v>-28.551134781731513</c:v>
                </c:pt>
                <c:pt idx="18">
                  <c:v>-29.587442530804186</c:v>
                </c:pt>
                <c:pt idx="19">
                  <c:v>-30.062887218600707</c:v>
                </c:pt>
                <c:pt idx="20">
                  <c:v>-30.922590029935037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E3-4B6F-ABEE-BEA952CE6107}"/>
            </c:ext>
          </c:extLst>
        </c:ser>
        <c:ser>
          <c:idx val="2"/>
          <c:order val="1"/>
          <c:tx>
            <c:strRef>
              <c:f>SSW!$AD$28</c:f>
              <c:strCache>
                <c:ptCount val="1"/>
                <c:pt idx="0">
                  <c:v>Business-as-usual spendimg</c:v>
                </c:pt>
              </c:strCache>
            </c:strRef>
          </c:tx>
          <c:spPr>
            <a:ln w="31750" cap="rnd">
              <a:solidFill>
                <a:srgbClr val="0C9DC7"/>
              </a:solidFill>
              <a:round/>
            </a:ln>
            <a:effectLst/>
          </c:spPr>
          <c:marker>
            <c:symbol val="none"/>
          </c:marker>
          <c:cat>
            <c:numRef>
              <c:f>SSW!$A$4:$A$24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SSW!$AV$4:$AV$24</c:f>
              <c:numCache>
                <c:formatCode>0.0</c:formatCode>
                <c:ptCount val="21"/>
                <c:pt idx="0">
                  <c:v>2.2551850098473381E-5</c:v>
                </c:pt>
                <c:pt idx="1">
                  <c:v>-3.2947248083270431E-2</c:v>
                </c:pt>
                <c:pt idx="2">
                  <c:v>-5.900640527188628</c:v>
                </c:pt>
                <c:pt idx="3">
                  <c:v>-6.820457869891527</c:v>
                </c:pt>
                <c:pt idx="4">
                  <c:v>-11.337263999368163</c:v>
                </c:pt>
                <c:pt idx="5">
                  <c:v>-10.208675518319598</c:v>
                </c:pt>
                <c:pt idx="6">
                  <c:v>-12.937203877113967</c:v>
                </c:pt>
                <c:pt idx="7">
                  <c:v>-12.376193162522696</c:v>
                </c:pt>
                <c:pt idx="8">
                  <c:v>-14.159283163914605</c:v>
                </c:pt>
                <c:pt idx="9">
                  <c:v>-14.283315084507153</c:v>
                </c:pt>
                <c:pt idx="10">
                  <c:v>-15.589023798177216</c:v>
                </c:pt>
                <c:pt idx="11">
                  <c:v>-15.864694002305901</c:v>
                </c:pt>
                <c:pt idx="12">
                  <c:v>-16.877260964651231</c:v>
                </c:pt>
                <c:pt idx="13">
                  <c:v>-17.239875648030623</c:v>
                </c:pt>
                <c:pt idx="14">
                  <c:v>-17.968893118117613</c:v>
                </c:pt>
                <c:pt idx="15">
                  <c:v>-18.265645642975425</c:v>
                </c:pt>
                <c:pt idx="16">
                  <c:v>-18.827118698285428</c:v>
                </c:pt>
                <c:pt idx="17">
                  <c:v>-19.000947647831378</c:v>
                </c:pt>
                <c:pt idx="18">
                  <c:v>-19.392949606317444</c:v>
                </c:pt>
                <c:pt idx="19">
                  <c:v>-19.561395814133363</c:v>
                </c:pt>
                <c:pt idx="20">
                  <c:v>-19.855716087784693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E3-4B6F-ABEE-BEA952CE6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54367920"/>
        <c:axId val="-1254370096"/>
      </c:lineChart>
      <c:catAx>
        <c:axId val="-125436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254370096"/>
        <c:crosses val="autoZero"/>
        <c:auto val="1"/>
        <c:lblAlgn val="ctr"/>
        <c:lblOffset val="100"/>
        <c:noMultiLvlLbl val="0"/>
      </c:catAx>
      <c:valAx>
        <c:axId val="-12543700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Percentage change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25436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A384F-CF7D-46C9-8DCC-3F415DD473BA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2828D-CA04-4316-A644-C5D2C5BE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828D-CA04-4316-A644-C5D2C5BE9F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65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E3E6A-370C-4389-8CD5-098AA50E5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4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828D-CA04-4316-A644-C5D2C5BE9F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7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828D-CA04-4316-A644-C5D2C5BE9F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30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828D-CA04-4316-A644-C5D2C5BE9F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828D-CA04-4316-A644-C5D2C5BE9F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0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Strong external demand for exports and robust manufacturing is supporting economic growth in Asia and the Pacific.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Recovery remains uneven due to varying rates of vaccination and degrees of disruption.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Output levels in most countries are still below pre-pandemic levels and far from pre-crisis trend.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Moving into 2022, the pace of recovery is likely to moderate.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Point to note: sustained economic recovery and performance will have a bearing on the availability of financial resources for SDGs.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828D-CA04-4316-A644-C5D2C5BE9F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21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Developing Asia-Pacific is expected to experience GDP growth of 6.8% in 2021 and 5.1% in 2022</a:t>
            </a:r>
          </a:p>
          <a:p>
            <a:r>
              <a:rPr lang="en-US" dirty="0"/>
              <a:t>Growth is expected to hold up in 2021 – supported by external demand, gradual resumption of activities, accelerated vaccinations</a:t>
            </a:r>
          </a:p>
          <a:p>
            <a:r>
              <a:rPr lang="en-US" dirty="0"/>
              <a:t>Further recovery expected in 2022 as pace of vaccination picks up, activities resume, borders reopen</a:t>
            </a:r>
          </a:p>
          <a:p>
            <a:r>
              <a:rPr lang="en-US" dirty="0"/>
              <a:t>Employment recovery is still slow</a:t>
            </a:r>
          </a:p>
          <a:p>
            <a:r>
              <a:rPr lang="en-US" dirty="0"/>
              <a:t>Inflation should remain in check, with recent price pressures to be transient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828D-CA04-4316-A644-C5D2C5BE9F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7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2828D-CA04-4316-A644-C5D2C5BE9F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7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E3E6A-370C-4389-8CD5-098AA50E5B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E3E6A-370C-4389-8CD5-098AA50E5B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E3E6A-370C-4389-8CD5-098AA50E5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23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E3E6A-370C-4389-8CD5-098AA50E5B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6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Developing Asia-Pacific is expected to experience GDP growth of 6.8% in 2021 and 5.1% in 2022</a:t>
            </a:r>
          </a:p>
          <a:p>
            <a:r>
              <a:rPr lang="en-US" dirty="0"/>
              <a:t>Growth is expected to hold up in 2021 – supported by external demand, gradual resumption of activities, accelerated vaccinations</a:t>
            </a:r>
          </a:p>
          <a:p>
            <a:r>
              <a:rPr lang="en-US" dirty="0"/>
              <a:t>Further recovery expected in 2022 as pace of vaccination picks up, activities resume, borders reopen</a:t>
            </a:r>
          </a:p>
          <a:p>
            <a:r>
              <a:rPr lang="en-US" dirty="0"/>
              <a:t>Employment recovery is still slow</a:t>
            </a:r>
          </a:p>
          <a:p>
            <a:r>
              <a:rPr lang="en-US" dirty="0"/>
              <a:t>Inflation should remain in check, with recent price pressures to be transient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2828D-CA04-4316-A644-C5D2C5BE9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69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A497-6EA6-8E45-BDD1-0E0EF630E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74475-4A24-5B49-AC9A-CF8271ECA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50508-B9F3-6A40-B0D8-980F95B4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C989-1CAE-104A-B7E0-05282E1B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61305-D22D-4845-B32A-EEB2EC50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5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5652E-A4E2-CD49-9484-D56C77B4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6D82B-702C-434A-9C8F-38A91E85D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BE241-8139-D04D-BA1D-515B7109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F20F9-2AE9-F541-B7C1-95BB32D2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BB370-F143-4244-BE00-07C45691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49B42B-2432-4B46-B416-473B80794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77B08-A276-EF4F-901C-0BECA791E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95E59-DCF2-5549-A49B-246A3EF3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44692-B1B1-9F4F-8299-3FC19047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C9B33-F83A-464F-A8D1-7124E65E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8A43-6EE0-1641-B5BF-8F6777AB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4238-D3B8-9945-8A0F-F1408DB2F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6E9BD-8E72-8F4F-8069-632DEBF5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97FC4-95DD-A245-91CD-614097E2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54EE-6D7C-4A4A-8BBA-B393F6CB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C251-5C9A-F04B-880C-0972BEF4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FD2DA-8CBE-F342-AC23-4285BB7D4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9460C-B62D-2D4A-9A3D-5EE7E3DC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5E923-1B56-F741-8605-B87E96BC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E25FE-4238-5542-BCF4-6DF5D6AD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6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6AD2-FAC7-4043-9002-CA0EA222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157A7-475D-BF47-9469-29EE912B7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4798C-107A-8945-B6C1-93EFF694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2D267-8B2E-A147-972B-B92AFE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55D79-1C13-0643-B8DC-7F1A5F87C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85733-AA07-874D-9A16-B6DEDF2A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7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F38A-E9EB-E946-88C4-A9C3135D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7C5EC-BA1C-F94B-9C17-A5CFAE402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94EFB-590C-8449-9299-EB6EFE232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8DC29-8698-FC4C-B6CF-C4590D9C7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2B568-F25C-1C4B-A17D-7826C3F05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F858D-3055-F448-A64B-5F37415C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2DAD9C-7C3A-4846-8E72-01FF022C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438AA1-9196-FF48-BE37-4A2FF421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A69F-32D1-CC46-A73B-10622CC8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88B9A-A443-FA46-BACE-EBB2EBAC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D2B61-CDE9-4643-B39D-714CFD54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32CD2-8A52-8A4D-BF9B-B6F8FE8B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6E693-8B53-6C43-BFA7-46747B1B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9E9FB-D5B7-874C-8B03-871334FB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A40EE-2FB1-0B43-96B1-8B03E343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3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C3D-29EC-8A48-8AA9-207DAB9F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03227-3867-CD49-BDB6-38FEA551C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9B79E-0C43-514B-B45D-83BFFE599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9B3E4-3E5A-7046-8D36-01063967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9DCA-3362-1D4B-9686-E0AB063C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7645F-6D31-8742-B8DE-F723EB36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7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7A4E-A56E-FC44-BDA2-F44BA0E1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30C42-B509-324D-8ADC-7F18C83DF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17C48-167E-9349-B676-67859E6A9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2E728-A616-1647-8B79-28F6D8170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0C547-4BEC-6148-939F-078088898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830E0-EF15-654C-BE1C-8D61C85A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7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CA282-570B-E346-A355-6CC3BE6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EB677-FBD2-0844-8193-F73058E2C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E878F-D28F-B34C-BCB5-945909720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AFAE-FB2C-7240-8339-E0DC4FE96295}" type="datetimeFigureOut"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50848-9471-4445-A14C-E8C0C42FD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1D32F-449C-4147-B59F-BC4121923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hyperlink" Target="https://www.unescap.org/news/escap-and-gggi-launch-publication-aimed-mobilizing-climate-finance-achieve-net-zero" TargetMode="External"/><Relationship Id="rId5" Type="http://schemas.openxmlformats.org/officeDocument/2006/relationships/image" Target="../media/image13.emf"/><Relationship Id="rId10" Type="http://schemas.openxmlformats.org/officeDocument/2006/relationships/hyperlink" Target="https://www.unescap.org/kp/2021/escap-financing-development-series-no-4-financing-sdgs-build-back-better-covid-19-pandemic" TargetMode="External"/><Relationship Id="rId4" Type="http://schemas.openxmlformats.org/officeDocument/2006/relationships/image" Target="../media/image12.emf"/><Relationship Id="rId9" Type="http://schemas.openxmlformats.org/officeDocument/2006/relationships/hyperlink" Target="https://www.unescap.org/kp/2021/economic-and-social-survey-asia-and-pacific-2021-towards-post-covid-19-resilient-economi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3.emf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3.emf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82828F8-1F69-634B-9A93-BC87D4223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2574"/>
          <a:stretch/>
        </p:blipFill>
        <p:spPr>
          <a:xfrm>
            <a:off x="-21266" y="5337544"/>
            <a:ext cx="12213266" cy="1520456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0F9ED71-8DBC-E945-AD20-D2F09357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062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E5C5F9-8280-49D7-BE51-14CC089E563E}"/>
              </a:ext>
            </a:extLst>
          </p:cNvPr>
          <p:cNvSpPr txBox="1"/>
          <p:nvPr/>
        </p:nvSpPr>
        <p:spPr>
          <a:xfrm>
            <a:off x="722869" y="2361042"/>
            <a:ext cx="10854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70A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Policy Orientation Workshop on Fiscal Policies for Sustained and Green Recovery from COVID-19 in Pakistan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0825C-6843-49D3-9135-6DB7E5974F25}"/>
              </a:ext>
            </a:extLst>
          </p:cNvPr>
          <p:cNvSpPr txBox="1"/>
          <p:nvPr/>
        </p:nvSpPr>
        <p:spPr>
          <a:xfrm>
            <a:off x="722869" y="3746877"/>
            <a:ext cx="828012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Hamza Ali Malik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Director, Macroeconomic Policy and Financing for Development Division,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ESCAP,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Bangkok, Thailand</a:t>
            </a:r>
          </a:p>
          <a:p>
            <a:endParaRPr lang="en-US" sz="1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Thursday, 25 November 2021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50B5A0-232C-4AA8-899E-60B0687F7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168" y="1487477"/>
            <a:ext cx="2816678" cy="7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35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9D7B200-BA0A-46E9-88CC-540F511E2CAA}"/>
              </a:ext>
            </a:extLst>
          </p:cNvPr>
          <p:cNvSpPr/>
          <p:nvPr/>
        </p:nvSpPr>
        <p:spPr>
          <a:xfrm>
            <a:off x="0" y="266704"/>
            <a:ext cx="12134850" cy="829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74116" y="436649"/>
            <a:ext cx="10409849" cy="659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E3768"/>
                </a:solidFill>
                <a:latin typeface="Roboto" panose="02000000000000000000" pitchFamily="2" charset="0"/>
                <a:ea typeface="Roboto" panose="02000000000000000000" pitchFamily="2" charset="0"/>
                <a:cs typeface="Cordia New" panose="020B0304020202020204" pitchFamily="34" charset="-34"/>
              </a:rPr>
              <a:t>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376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ordia New" panose="020B0304020202020204" pitchFamily="34" charset="-34"/>
              </a:rPr>
              <a:t>ow do economies finance the needed investments to ‘build forward better’, when fiscal space has been squeezed due to the pandemic?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E376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ordia New" panose="020B0304020202020204" pitchFamily="34" charset="-34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-2289"/>
            <a:ext cx="12192000" cy="409030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032B0B-6A72-1F40-A3F0-42777342C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D1CD281-8087-40BC-BA2B-F6C14D7C623F}"/>
              </a:ext>
            </a:extLst>
          </p:cNvPr>
          <p:cNvSpPr txBox="1"/>
          <p:nvPr/>
        </p:nvSpPr>
        <p:spPr>
          <a:xfrm>
            <a:off x="568304" y="6220427"/>
            <a:ext cx="3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Source: ESCAP estimates and forecasts.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E8E183E-79EF-4FCB-9439-10DA494B1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945" y="562375"/>
            <a:ext cx="1491662" cy="443028"/>
          </a:xfrm>
          <a:prstGeom prst="rect">
            <a:avLst/>
          </a:prstGeom>
        </p:spPr>
      </p:pic>
      <p:graphicFrame>
        <p:nvGraphicFramePr>
          <p:cNvPr id="16" name="차트 1">
            <a:extLst>
              <a:ext uri="{FF2B5EF4-FFF2-40B4-BE49-F238E27FC236}">
                <a16:creationId xmlns:a16="http://schemas.microsoft.com/office/drawing/2014/main" id="{DD5B0E26-862E-4F49-9086-760E24F6F3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936220"/>
              </p:ext>
            </p:extLst>
          </p:nvPr>
        </p:nvGraphicFramePr>
        <p:xfrm>
          <a:off x="1187865" y="1532804"/>
          <a:ext cx="9857574" cy="4436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56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B92F137-EFF3-45AF-810C-9E0F57BE4FF0}"/>
              </a:ext>
            </a:extLst>
          </p:cNvPr>
          <p:cNvSpPr/>
          <p:nvPr/>
        </p:nvSpPr>
        <p:spPr>
          <a:xfrm>
            <a:off x="0" y="0"/>
            <a:ext cx="12192000" cy="9091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99DEF32-2CAE-4B30-AC53-DDB1D3688569}"/>
              </a:ext>
            </a:extLst>
          </p:cNvPr>
          <p:cNvSpPr/>
          <p:nvPr/>
        </p:nvSpPr>
        <p:spPr>
          <a:xfrm flipH="1" flipV="1">
            <a:off x="0" y="-1"/>
            <a:ext cx="12192000" cy="307752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9" name="Picture 17">
            <a:extLst>
              <a:ext uri="{FF2B5EF4-FFF2-40B4-BE49-F238E27FC236}">
                <a16:creationId xmlns:a16="http://schemas.microsoft.com/office/drawing/2014/main" id="{066D1535-5DF9-4746-974D-68C55641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987" y="251922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>
            <a:extLst>
              <a:ext uri="{FF2B5EF4-FFF2-40B4-BE49-F238E27FC236}">
                <a16:creationId xmlns:a16="http://schemas.microsoft.com/office/drawing/2014/main" id="{0FE6D9D7-D998-4F6F-9524-CF0B536A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F35CD84-F73C-4503-8306-8CE8223A3B97}"/>
              </a:ext>
            </a:extLst>
          </p:cNvPr>
          <p:cNvSpPr txBox="1">
            <a:spLocks/>
          </p:cNvSpPr>
          <p:nvPr/>
        </p:nvSpPr>
        <p:spPr>
          <a:xfrm>
            <a:off x="58963" y="335147"/>
            <a:ext cx="9858432" cy="54613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rPr>
              <a:t>… and to add to the challenge, current financial flows towards SDGs are small relative to SDG investment needs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A8E07B-25DA-45C6-8465-895E02B9FA34}"/>
              </a:ext>
            </a:extLst>
          </p:cNvPr>
          <p:cNvSpPr txBox="1"/>
          <p:nvPr/>
        </p:nvSpPr>
        <p:spPr>
          <a:xfrm>
            <a:off x="286284" y="1164172"/>
            <a:ext cx="567440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Additional SDG investment needs (% of GDP per year)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0B15C5-AA72-459C-9EA0-832E79EC8284}"/>
              </a:ext>
            </a:extLst>
          </p:cNvPr>
          <p:cNvSpPr txBox="1"/>
          <p:nvPr/>
        </p:nvSpPr>
        <p:spPr>
          <a:xfrm>
            <a:off x="5878003" y="1134190"/>
            <a:ext cx="578977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Projected increase in financial flows (% of GDP 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8F1801A-F9CE-4477-9943-E66731FA20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012164"/>
              </p:ext>
            </p:extLst>
          </p:nvPr>
        </p:nvGraphicFramePr>
        <p:xfrm>
          <a:off x="524222" y="1735555"/>
          <a:ext cx="5368579" cy="452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1B10596-40A7-4DE8-A123-DFBC7ABC0E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468847"/>
              </p:ext>
            </p:extLst>
          </p:nvPr>
        </p:nvGraphicFramePr>
        <p:xfrm>
          <a:off x="6299200" y="1735555"/>
          <a:ext cx="5368578" cy="452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605C0F9-3FBA-4B59-833D-C8CD623A7F4C}"/>
              </a:ext>
            </a:extLst>
          </p:cNvPr>
          <p:cNvSpPr txBox="1"/>
          <p:nvPr/>
        </p:nvSpPr>
        <p:spPr>
          <a:xfrm>
            <a:off x="568304" y="6220427"/>
            <a:ext cx="3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Source: ESCAP estimates and calculations.</a:t>
            </a:r>
          </a:p>
        </p:txBody>
      </p:sp>
    </p:spTree>
    <p:extLst>
      <p:ext uri="{BB962C8B-B14F-4D97-AF65-F5344CB8AC3E}">
        <p14:creationId xmlns:p14="http://schemas.microsoft.com/office/powerpoint/2010/main" val="8138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C9860-47B6-4DC9-81B1-34559015FB38}"/>
              </a:ext>
            </a:extLst>
          </p:cNvPr>
          <p:cNvSpPr/>
          <p:nvPr/>
        </p:nvSpPr>
        <p:spPr>
          <a:xfrm>
            <a:off x="0" y="0"/>
            <a:ext cx="12192000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946E64-C6BB-4F35-A1B1-FE32894E527B}"/>
              </a:ext>
            </a:extLst>
          </p:cNvPr>
          <p:cNvSpPr txBox="1">
            <a:spLocks/>
          </p:cNvSpPr>
          <p:nvPr/>
        </p:nvSpPr>
        <p:spPr>
          <a:xfrm>
            <a:off x="231774" y="510893"/>
            <a:ext cx="10540199" cy="73386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1E3768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Policy options (1) to deal with the challenge of financing SDGs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100" b="1" dirty="0">
                <a:solidFill>
                  <a:srgbClr val="C00000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Enhance fiscal space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278CB7C-AD52-4DC1-AE65-A0227B8F7D76}"/>
              </a:ext>
            </a:extLst>
          </p:cNvPr>
          <p:cNvSpPr/>
          <p:nvPr/>
        </p:nvSpPr>
        <p:spPr>
          <a:xfrm flipH="1" flipV="1">
            <a:off x="0" y="-1"/>
            <a:ext cx="12192000" cy="538163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5" name="Picture 13">
            <a:extLst>
              <a:ext uri="{FF2B5EF4-FFF2-40B4-BE49-F238E27FC236}">
                <a16:creationId xmlns:a16="http://schemas.microsoft.com/office/drawing/2014/main" id="{FF30FC2E-C37B-46E2-AD6D-8C429859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3" y="538163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0">
            <a:extLst>
              <a:ext uri="{FF2B5EF4-FFF2-40B4-BE49-F238E27FC236}">
                <a16:creationId xmlns:a16="http://schemas.microsoft.com/office/drawing/2014/main" id="{14D70E48-6FC0-42D1-AC27-EFA1C2DF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173C70-01B7-449A-A5C6-7BC94C28F6D3}"/>
              </a:ext>
            </a:extLst>
          </p:cNvPr>
          <p:cNvSpPr txBox="1"/>
          <p:nvPr/>
        </p:nvSpPr>
        <p:spPr>
          <a:xfrm>
            <a:off x="529839" y="1335535"/>
            <a:ext cx="11011256" cy="524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Reprioritize public spending.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Improve public spending efficiency.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Widen the tax base.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Improve tax administration.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Increase progressivity of tax system.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+mn-lt"/>
                <a:ea typeface="+mn-ea"/>
                <a:cs typeface="+mn-cs"/>
              </a:rPr>
              <a:t>Relax fiscal rules.</a:t>
            </a:r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Reduce illicit financial flows. 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US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Incorporate catastrophic risks into fiscal planning.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Improve debt management and develop medium-term debt strategies that include risk assessments on contingent liabilities.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+mn-lt"/>
                <a:ea typeface="+mn-ea"/>
                <a:cs typeface="+mn-cs"/>
              </a:rPr>
              <a:t>Engage in debt service suspension/relief initiatives and debt restructuring discussions.</a:t>
            </a:r>
            <a:endParaRPr lang="en-US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C9860-47B6-4DC9-81B1-34559015FB38}"/>
              </a:ext>
            </a:extLst>
          </p:cNvPr>
          <p:cNvSpPr/>
          <p:nvPr/>
        </p:nvSpPr>
        <p:spPr>
          <a:xfrm>
            <a:off x="0" y="0"/>
            <a:ext cx="12192000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946E64-C6BB-4F35-A1B1-FE32894E527B}"/>
              </a:ext>
            </a:extLst>
          </p:cNvPr>
          <p:cNvSpPr txBox="1">
            <a:spLocks/>
          </p:cNvSpPr>
          <p:nvPr/>
        </p:nvSpPr>
        <p:spPr>
          <a:xfrm>
            <a:off x="99314" y="575748"/>
            <a:ext cx="10540199" cy="5727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1E3768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Policy options (2) to deal with the challenge of financing SDGs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C00000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Innovative and sustainable financing instruments and strategies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278CB7C-AD52-4DC1-AE65-A0227B8F7D76}"/>
              </a:ext>
            </a:extLst>
          </p:cNvPr>
          <p:cNvSpPr/>
          <p:nvPr/>
        </p:nvSpPr>
        <p:spPr>
          <a:xfrm flipH="1" flipV="1">
            <a:off x="0" y="-1"/>
            <a:ext cx="12192000" cy="538163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5" name="Picture 13">
            <a:extLst>
              <a:ext uri="{FF2B5EF4-FFF2-40B4-BE49-F238E27FC236}">
                <a16:creationId xmlns:a16="http://schemas.microsoft.com/office/drawing/2014/main" id="{FF30FC2E-C37B-46E2-AD6D-8C429859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3" y="538163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0">
            <a:extLst>
              <a:ext uri="{FF2B5EF4-FFF2-40B4-BE49-F238E27FC236}">
                <a16:creationId xmlns:a16="http://schemas.microsoft.com/office/drawing/2014/main" id="{14D70E48-6FC0-42D1-AC27-EFA1C2DF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173C70-01B7-449A-A5C6-7BC94C28F6D3}"/>
              </a:ext>
            </a:extLst>
          </p:cNvPr>
          <p:cNvSpPr txBox="1"/>
          <p:nvPr/>
        </p:nvSpPr>
        <p:spPr>
          <a:xfrm>
            <a:off x="363195" y="1405456"/>
            <a:ext cx="11254811" cy="5106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Pursue issuance of thematic bonds (green, social, sustainability, SDG-linked bonds).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Develop capital markets to leverage private investments and issue thematic bonds.</a:t>
            </a: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Make debt-swaps-for-development meaningful.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Explore diaspora bonds and offshore public bonds and, as host markets, relax investment rules for such bonds.</a:t>
            </a:r>
          </a:p>
          <a:p>
            <a:pPr marR="0" lvl="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endParaRPr lang="en-US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Facilitate private investments for SDGs/climate action by introducing guidelines on green investments, adopting green bank lending practices, and moving towards mandatory climate risk disclosure and reporting. 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US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Support sustainable investing by public institutional investors (pension and sovereign wealth funds) by easing investment rules. 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US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Consider carbon pricing – imposing a price on carbon sends financial signal that low-carbon investments have </a:t>
            </a:r>
            <a:r>
              <a:rPr lang="en-US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val</a:t>
            </a:r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Increase the use of catastrophe insurances and bonds.</a:t>
            </a: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US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Develop national funds and facilities, for emergencies and for climate action</a:t>
            </a: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7876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C9860-47B6-4DC9-81B1-34559015FB38}"/>
              </a:ext>
            </a:extLst>
          </p:cNvPr>
          <p:cNvSpPr/>
          <p:nvPr/>
        </p:nvSpPr>
        <p:spPr>
          <a:xfrm>
            <a:off x="0" y="0"/>
            <a:ext cx="12192000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946E64-C6BB-4F35-A1B1-FE32894E527B}"/>
              </a:ext>
            </a:extLst>
          </p:cNvPr>
          <p:cNvSpPr txBox="1">
            <a:spLocks/>
          </p:cNvSpPr>
          <p:nvPr/>
        </p:nvSpPr>
        <p:spPr>
          <a:xfrm>
            <a:off x="231775" y="538163"/>
            <a:ext cx="10540199" cy="66679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1E3768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Policy options (3) to deal with the challenge of financing SDGs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C00000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Promote regional cooperation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278CB7C-AD52-4DC1-AE65-A0227B8F7D76}"/>
              </a:ext>
            </a:extLst>
          </p:cNvPr>
          <p:cNvSpPr/>
          <p:nvPr/>
        </p:nvSpPr>
        <p:spPr>
          <a:xfrm flipH="1" flipV="1">
            <a:off x="0" y="-1"/>
            <a:ext cx="12192000" cy="538163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5" name="Picture 13">
            <a:extLst>
              <a:ext uri="{FF2B5EF4-FFF2-40B4-BE49-F238E27FC236}">
                <a16:creationId xmlns:a16="http://schemas.microsoft.com/office/drawing/2014/main" id="{FF30FC2E-C37B-46E2-AD6D-8C429859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3" y="538163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0">
            <a:extLst>
              <a:ext uri="{FF2B5EF4-FFF2-40B4-BE49-F238E27FC236}">
                <a16:creationId xmlns:a16="http://schemas.microsoft.com/office/drawing/2014/main" id="{14D70E48-6FC0-42D1-AC27-EFA1C2DF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173C70-01B7-449A-A5C6-7BC94C28F6D3}"/>
              </a:ext>
            </a:extLst>
          </p:cNvPr>
          <p:cNvSpPr txBox="1"/>
          <p:nvPr/>
        </p:nvSpPr>
        <p:spPr>
          <a:xfrm>
            <a:off x="363195" y="1386318"/>
            <a:ext cx="11254811" cy="4251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Establish a regional debt architecture to facilitate multi-stakeholder debt negotiations. </a:t>
            </a: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Promote shared understanding and practices. </a:t>
            </a:r>
          </a:p>
          <a:p>
            <a:pPr marL="7429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Common definitions and reporting standards of sustainable financing/investments.</a:t>
            </a:r>
          </a:p>
          <a:p>
            <a:pPr marL="7429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Frameworks and standards for thematic bonds.</a:t>
            </a:r>
            <a:endParaRPr lang="en-US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7429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Practices and conditions for cross-border bonds, debt swaps.</a:t>
            </a: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Introduce/expand regional emergency funds and catastrophe risk-sharing initiatives</a:t>
            </a:r>
          </a:p>
          <a:p>
            <a:pPr marL="7429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Risk pooling works better with more, diverse players</a:t>
            </a: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Step up technical assistances</a:t>
            </a:r>
          </a:p>
          <a:p>
            <a:pPr marL="7429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Feasibility studies for debt swaps, thematic bonds, diaspora/off-shore bonds</a:t>
            </a:r>
          </a:p>
          <a:p>
            <a:pPr marL="7429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+mn-ea"/>
                <a:cs typeface="+mn-cs"/>
              </a:rPr>
              <a:t>Best practices on public debt management</a:t>
            </a:r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marL="7429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05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C9860-47B6-4DC9-81B1-34559015FB38}"/>
              </a:ext>
            </a:extLst>
          </p:cNvPr>
          <p:cNvSpPr/>
          <p:nvPr/>
        </p:nvSpPr>
        <p:spPr>
          <a:xfrm>
            <a:off x="0" y="0"/>
            <a:ext cx="12192000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946E64-C6BB-4F35-A1B1-FE32894E527B}"/>
              </a:ext>
            </a:extLst>
          </p:cNvPr>
          <p:cNvSpPr txBox="1">
            <a:spLocks/>
          </p:cNvSpPr>
          <p:nvPr/>
        </p:nvSpPr>
        <p:spPr>
          <a:xfrm>
            <a:off x="231775" y="510893"/>
            <a:ext cx="10343646" cy="7338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1E3768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Key Takeaways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278CB7C-AD52-4DC1-AE65-A0227B8F7D76}"/>
              </a:ext>
            </a:extLst>
          </p:cNvPr>
          <p:cNvSpPr/>
          <p:nvPr/>
        </p:nvSpPr>
        <p:spPr>
          <a:xfrm flipH="1" flipV="1">
            <a:off x="0" y="-1"/>
            <a:ext cx="12192000" cy="538163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5" name="Picture 13">
            <a:extLst>
              <a:ext uri="{FF2B5EF4-FFF2-40B4-BE49-F238E27FC236}">
                <a16:creationId xmlns:a16="http://schemas.microsoft.com/office/drawing/2014/main" id="{FF30FC2E-C37B-46E2-AD6D-8C429859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3" y="538163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AA4E58-FAED-461D-AE0A-236EF653B736}"/>
              </a:ext>
            </a:extLst>
          </p:cNvPr>
          <p:cNvSpPr txBox="1"/>
          <p:nvPr/>
        </p:nvSpPr>
        <p:spPr>
          <a:xfrm>
            <a:off x="551204" y="1516959"/>
            <a:ext cx="11083895" cy="3873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Policymakers should also focus on “reducing setbacks” (building resilience) as well as “accelerating progress” (GDP growth) to effectively pursue sustainable development … </a:t>
            </a:r>
            <a:r>
              <a:rPr lang="en-US" altLang="en-US" sz="2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invest in people and planet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. 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COVID-19 pandemic offers an opportunity to rethink and transform the development pathways by ‘building forward better’ … economic policies and financing strategies should </a:t>
            </a:r>
            <a:r>
              <a:rPr lang="en-US" altLang="en-US" sz="2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focus on social services, digital access, and green development. </a:t>
            </a:r>
            <a:endParaRPr lang="en-US" altLang="en-US" sz="16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Several policy options are available to enhance fiscal space and channel financial resources towards SDGs …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need political will and credible commitment to the 2030 Agenda.</a:t>
            </a:r>
            <a:endParaRPr lang="en-US" sz="25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52" name="Picture 20">
            <a:extLst>
              <a:ext uri="{FF2B5EF4-FFF2-40B4-BE49-F238E27FC236}">
                <a16:creationId xmlns:a16="http://schemas.microsoft.com/office/drawing/2014/main" id="{14D70E48-6FC0-42D1-AC27-EFA1C2DF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583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0ED7D24D-CA45-D84D-A867-D82D119066A5}"/>
              </a:ext>
            </a:extLst>
          </p:cNvPr>
          <p:cNvSpPr txBox="1">
            <a:spLocks/>
          </p:cNvSpPr>
          <p:nvPr/>
        </p:nvSpPr>
        <p:spPr>
          <a:xfrm>
            <a:off x="615297" y="3953613"/>
            <a:ext cx="1734796" cy="3774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 us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9BD08815-458E-2846-A432-0C991E9454CC}"/>
              </a:ext>
            </a:extLst>
          </p:cNvPr>
          <p:cNvSpPr/>
          <p:nvPr/>
        </p:nvSpPr>
        <p:spPr>
          <a:xfrm>
            <a:off x="0" y="6010656"/>
            <a:ext cx="12192000" cy="847344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11357-D241-754D-89E0-FD3488605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1" y="4351258"/>
            <a:ext cx="634179" cy="622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54AED2-7106-6E46-AD62-537CA3FBF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1" y="5287787"/>
            <a:ext cx="634179" cy="62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10863-35CA-9F47-A6F3-9DF610ADF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442" y="5275865"/>
            <a:ext cx="634179" cy="62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313C4-5B10-8D47-9B5C-EBD65EEF5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99" y="5365025"/>
            <a:ext cx="634179" cy="62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63AC3F-AE77-7F49-85C4-615061B84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441" y="4319644"/>
            <a:ext cx="634179" cy="622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AADD11D-3448-3B4D-B683-422EAFC1A8A5}"/>
              </a:ext>
            </a:extLst>
          </p:cNvPr>
          <p:cNvGrpSpPr/>
          <p:nvPr/>
        </p:nvGrpSpPr>
        <p:grpSpPr>
          <a:xfrm>
            <a:off x="926098" y="4354420"/>
            <a:ext cx="634179" cy="622300"/>
            <a:chOff x="8809891" y="3198094"/>
            <a:chExt cx="634179" cy="622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6A2BB3-612E-7A43-85FA-F1279AE293DB}"/>
                </a:ext>
              </a:extLst>
            </p:cNvPr>
            <p:cNvSpPr/>
            <p:nvPr/>
          </p:nvSpPr>
          <p:spPr>
            <a:xfrm>
              <a:off x="8809891" y="3198094"/>
              <a:ext cx="634179" cy="622300"/>
            </a:xfrm>
            <a:prstGeom prst="rect">
              <a:avLst/>
            </a:prstGeom>
            <a:solidFill>
              <a:srgbClr val="0C7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9BD82C-5565-9344-8090-11FB66D9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5534" y="3326454"/>
              <a:ext cx="392968" cy="39296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BFF45D-8389-044B-8912-CB3A1EB88D75}"/>
              </a:ext>
            </a:extLst>
          </p:cNvPr>
          <p:cNvSpPr txBox="1"/>
          <p:nvPr/>
        </p:nvSpPr>
        <p:spPr>
          <a:xfrm>
            <a:off x="1810378" y="4484110"/>
            <a:ext cx="242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www.unescap.org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D0ACA9-FB96-0C44-A29B-DA86C2635D5B}"/>
              </a:ext>
            </a:extLst>
          </p:cNvPr>
          <p:cNvSpPr txBox="1"/>
          <p:nvPr/>
        </p:nvSpPr>
        <p:spPr>
          <a:xfrm>
            <a:off x="8883193" y="4385957"/>
            <a:ext cx="260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unitednationescap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302678-6DDE-374F-BC7E-AE2FBEF689A8}"/>
              </a:ext>
            </a:extLst>
          </p:cNvPr>
          <p:cNvSpPr txBox="1"/>
          <p:nvPr/>
        </p:nvSpPr>
        <p:spPr>
          <a:xfrm>
            <a:off x="1734553" y="5445342"/>
            <a:ext cx="28525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united-nations-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1CCECA-859F-BD41-A20E-C91AE9B2BAE5}"/>
              </a:ext>
            </a:extLst>
          </p:cNvPr>
          <p:cNvSpPr txBox="1"/>
          <p:nvPr/>
        </p:nvSpPr>
        <p:spPr>
          <a:xfrm>
            <a:off x="5871673" y="4399962"/>
            <a:ext cx="125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unescap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A9279A-3F5F-9D48-A726-A279D22C2B31}"/>
              </a:ext>
            </a:extLst>
          </p:cNvPr>
          <p:cNvSpPr txBox="1"/>
          <p:nvPr/>
        </p:nvSpPr>
        <p:spPr>
          <a:xfrm>
            <a:off x="5871673" y="5436500"/>
            <a:ext cx="125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unescap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470F2E-CC2F-DA40-82AC-C3CE4DB57385}"/>
              </a:ext>
            </a:extLst>
          </p:cNvPr>
          <p:cNvSpPr txBox="1"/>
          <p:nvPr/>
        </p:nvSpPr>
        <p:spPr>
          <a:xfrm>
            <a:off x="8979221" y="5400829"/>
            <a:ext cx="125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unescap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67783DA-881E-3649-B48E-D7F5F2E6D9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9434"/>
            <a:ext cx="12192000" cy="208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A428022-F1A5-4A30-B6A8-0AD7322DF45F}"/>
              </a:ext>
            </a:extLst>
          </p:cNvPr>
          <p:cNvSpPr txBox="1"/>
          <p:nvPr/>
        </p:nvSpPr>
        <p:spPr>
          <a:xfrm>
            <a:off x="554052" y="405595"/>
            <a:ext cx="11083895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For details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, see three recent ESCAP publications: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and Social Survey of Asia and the Pacific 2021, ESCAP; available at: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https://www.unescap.org/kp/2021/economic-and-social-survey-asia-and-pacific-2021-towards-post-covid-19-resilient-economies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 Financing for Development Series No. 4: Financing the SDGs to build back better from the COVID-19 pandemic in Asia and the Pacific 2021, ESCAP; available at: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https://www.unescap.org/kp/2021/escap-financing-development-series-no-4-financing-sdgs-build-back-better-covid-19-pandemic#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and Climate Finance Options to Support the Post COVID-19 Pandemic Recovery and Climate Action, ESCAP and GGGI; available at: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https://www.unescap.org/news/escap-and-gggi-launch-publication-aimed-mobilizing-climate-finance-achieve-net-zero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416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83F9E2-580D-6443-B5A6-11F65962F064}"/>
              </a:ext>
            </a:extLst>
          </p:cNvPr>
          <p:cNvGrpSpPr/>
          <p:nvPr/>
        </p:nvGrpSpPr>
        <p:grpSpPr>
          <a:xfrm>
            <a:off x="2549318" y="2060448"/>
            <a:ext cx="7393627" cy="2199168"/>
            <a:chOff x="3471034" y="2052930"/>
            <a:chExt cx="5820307" cy="17311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6C1342-F58B-6147-A5E4-8F4C24C59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1034" y="2318962"/>
              <a:ext cx="4256525" cy="11991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C19460-DB5F-694F-842D-369341C5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2786" y="2052930"/>
              <a:ext cx="2088555" cy="1731198"/>
            </a:xfrm>
            <a:prstGeom prst="rect">
              <a:avLst/>
            </a:prstGeom>
          </p:spPr>
        </p:pic>
      </p:grpSp>
      <p:sp>
        <p:nvSpPr>
          <p:cNvPr id="15" name="Rectangle 11">
            <a:extLst>
              <a:ext uri="{FF2B5EF4-FFF2-40B4-BE49-F238E27FC236}">
                <a16:creationId xmlns:a16="http://schemas.microsoft.com/office/drawing/2014/main" id="{17B510FB-763B-7445-B720-E25FD3E5A5C6}"/>
              </a:ext>
            </a:extLst>
          </p:cNvPr>
          <p:cNvSpPr/>
          <p:nvPr/>
        </p:nvSpPr>
        <p:spPr>
          <a:xfrm>
            <a:off x="0" y="6010656"/>
            <a:ext cx="12192000" cy="847344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DED574-8E90-0A49-B35F-9F74F4E13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434"/>
            <a:ext cx="12192000" cy="2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71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C9860-47B6-4DC9-81B1-34559015FB38}"/>
              </a:ext>
            </a:extLst>
          </p:cNvPr>
          <p:cNvSpPr/>
          <p:nvPr/>
        </p:nvSpPr>
        <p:spPr>
          <a:xfrm>
            <a:off x="0" y="0"/>
            <a:ext cx="12192000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946E64-C6BB-4F35-A1B1-FE32894E527B}"/>
              </a:ext>
            </a:extLst>
          </p:cNvPr>
          <p:cNvSpPr txBox="1">
            <a:spLocks/>
          </p:cNvSpPr>
          <p:nvPr/>
        </p:nvSpPr>
        <p:spPr>
          <a:xfrm>
            <a:off x="231775" y="510893"/>
            <a:ext cx="10343646" cy="7338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1E3768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Main Messages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278CB7C-AD52-4DC1-AE65-A0227B8F7D76}"/>
              </a:ext>
            </a:extLst>
          </p:cNvPr>
          <p:cNvSpPr/>
          <p:nvPr/>
        </p:nvSpPr>
        <p:spPr>
          <a:xfrm flipH="1" flipV="1">
            <a:off x="0" y="-1"/>
            <a:ext cx="12192000" cy="538163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5" name="Picture 13">
            <a:extLst>
              <a:ext uri="{FF2B5EF4-FFF2-40B4-BE49-F238E27FC236}">
                <a16:creationId xmlns:a16="http://schemas.microsoft.com/office/drawing/2014/main" id="{FF30FC2E-C37B-46E2-AD6D-8C429859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3" y="538163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AA4E58-FAED-461D-AE0A-236EF653B736}"/>
              </a:ext>
            </a:extLst>
          </p:cNvPr>
          <p:cNvSpPr txBox="1"/>
          <p:nvPr/>
        </p:nvSpPr>
        <p:spPr>
          <a:xfrm>
            <a:off x="551204" y="1516959"/>
            <a:ext cx="11083895" cy="457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Economic recovery alone, currently underway in most economies, will not be sufficient to achieve SDGs …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significant investments are needed in people and planet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Policymakers can improve economic growth prospects and reap notable social and environment benefits, simultaneously …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ESCAP has proposed </a:t>
            </a:r>
            <a:r>
              <a:rPr lang="en-US" altLang="en-US" sz="2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 "Build Forward Better" policy package</a:t>
            </a:r>
            <a:r>
              <a:rPr lang="en-US" altLang="en-US" sz="22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en-US" sz="22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to this end 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altLang="en-US" sz="16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Role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of the State, and thus fiscal policy, is central to invest in SDGs and ‘Build </a:t>
            </a:r>
            <a:r>
              <a:rPr lang="en-US" altLang="en-US" sz="22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F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orward Better’ economies …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need to enhance fiscal space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altLang="en-US" sz="16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Several policy options are available to enhance fiscal space and generate the needed financial resources …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need to </a:t>
            </a:r>
            <a:r>
              <a:rPr lang="en-US" altLang="en-US" sz="2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align them with SDGs and climate action</a:t>
            </a:r>
            <a:endParaRPr lang="en-US" sz="25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52" name="Picture 20">
            <a:extLst>
              <a:ext uri="{FF2B5EF4-FFF2-40B4-BE49-F238E27FC236}">
                <a16:creationId xmlns:a16="http://schemas.microsoft.com/office/drawing/2014/main" id="{14D70E48-6FC0-42D1-AC27-EFA1C2DF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93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872F767-C138-4D46-A405-657177FC566B}"/>
              </a:ext>
            </a:extLst>
          </p:cNvPr>
          <p:cNvSpPr/>
          <p:nvPr/>
        </p:nvSpPr>
        <p:spPr>
          <a:xfrm>
            <a:off x="0" y="162517"/>
            <a:ext cx="12192000" cy="788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34178" y="537573"/>
            <a:ext cx="11056540" cy="43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Economic growth in Asia and the Pacific has rebounded from the worst …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-1"/>
            <a:ext cx="12192000" cy="424125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96B006-A307-FB4F-8458-CD3C8D37E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071" y="438391"/>
            <a:ext cx="1491662" cy="4430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45B5A2-A98F-324D-9D45-DC321C4D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6B28A88A-419F-4B21-9E38-CCC275C5F7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979007"/>
              </p:ext>
            </p:extLst>
          </p:nvPr>
        </p:nvGraphicFramePr>
        <p:xfrm>
          <a:off x="636662" y="1090006"/>
          <a:ext cx="10763867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A65330-51A8-4977-A5C5-7C92968FA94C}"/>
              </a:ext>
            </a:extLst>
          </p:cNvPr>
          <p:cNvSpPr txBox="1"/>
          <p:nvPr/>
        </p:nvSpPr>
        <p:spPr>
          <a:xfrm>
            <a:off x="519770" y="6397258"/>
            <a:ext cx="11405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</a:rPr>
              <a:t>Source: ESCAP, based on CEIC. Quarterly aggregates for 28 economies in AP, representing 97.4% of AP GDP. Aggregate for Q2 is based on data available for 22 countries representing 95% of GDP in ESCAP.</a:t>
            </a:r>
          </a:p>
        </p:txBody>
      </p:sp>
    </p:spTree>
    <p:extLst>
      <p:ext uri="{BB962C8B-B14F-4D97-AF65-F5344CB8AC3E}">
        <p14:creationId xmlns:p14="http://schemas.microsoft.com/office/powerpoint/2010/main" val="13703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9D7B200-BA0A-46E9-88CC-540F511E2CAA}"/>
              </a:ext>
            </a:extLst>
          </p:cNvPr>
          <p:cNvSpPr/>
          <p:nvPr/>
        </p:nvSpPr>
        <p:spPr>
          <a:xfrm>
            <a:off x="0" y="266704"/>
            <a:ext cx="12134850" cy="829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231243" y="602191"/>
            <a:ext cx="10237828" cy="473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1E376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ordia New" panose="020B0304020202020204" pitchFamily="34" charset="-34"/>
              </a:rPr>
              <a:t>… and economic growth is expected to hold up for 2021 and 2022</a:t>
            </a:r>
            <a:endParaRPr lang="en-US" sz="2400" dirty="0">
              <a:solidFill>
                <a:srgbClr val="1E376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Cordia New" panose="020B0304020202020204" pitchFamily="34" charset="-34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564664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032B0B-6A72-1F40-A3F0-42777342C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722B0C-811E-4447-A137-2DE4B479E669}"/>
              </a:ext>
            </a:extLst>
          </p:cNvPr>
          <p:cNvSpPr/>
          <p:nvPr/>
        </p:nvSpPr>
        <p:spPr>
          <a:xfrm>
            <a:off x="654353" y="1376369"/>
            <a:ext cx="5619586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solidFill>
                <a:srgbClr val="0C70A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solidFill>
                <a:srgbClr val="0C70A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solidFill>
                <a:srgbClr val="0C70AC"/>
              </a:solidFill>
              <a:latin typeface="Roboto" panose="02000000000000000000" pitchFamily="2" charset="0"/>
              <a:ea typeface="Roboto" panose="02000000000000000000" pitchFamily="2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solidFill>
                <a:srgbClr val="0C70AC"/>
              </a:solidFill>
              <a:latin typeface="Roboto" panose="02000000000000000000" pitchFamily="2" charset="0"/>
              <a:ea typeface="Roboto" panose="02000000000000000000" pitchFamily="2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Cordia New" panose="020B0304020202020204" pitchFamily="34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1CD281-8087-40BC-BA2B-F6C14D7C623F}"/>
              </a:ext>
            </a:extLst>
          </p:cNvPr>
          <p:cNvSpPr txBox="1"/>
          <p:nvPr/>
        </p:nvSpPr>
        <p:spPr>
          <a:xfrm>
            <a:off x="568304" y="6220427"/>
            <a:ext cx="313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</a:rPr>
              <a:t>Source: ESCAP estimates and forecasts.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2B9159-1D89-47B9-830C-AABE277A6609}"/>
              </a:ext>
            </a:extLst>
          </p:cNvPr>
          <p:cNvGrpSpPr/>
          <p:nvPr/>
        </p:nvGrpSpPr>
        <p:grpSpPr>
          <a:xfrm>
            <a:off x="7752944" y="1742750"/>
            <a:ext cx="2821023" cy="2861079"/>
            <a:chOff x="7752944" y="1742750"/>
            <a:chExt cx="2821023" cy="286107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5E7FDC1-B0C3-4008-A082-D0BB2D74C53F}"/>
                </a:ext>
              </a:extLst>
            </p:cNvPr>
            <p:cNvCxnSpPr/>
            <p:nvPr/>
          </p:nvCxnSpPr>
          <p:spPr>
            <a:xfrm flipV="1">
              <a:off x="7752944" y="1794580"/>
              <a:ext cx="0" cy="280924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DE2EDD4-3274-4968-A7E8-B6B78CD51BF2}"/>
                </a:ext>
              </a:extLst>
            </p:cNvPr>
            <p:cNvCxnSpPr/>
            <p:nvPr/>
          </p:nvCxnSpPr>
          <p:spPr>
            <a:xfrm flipV="1">
              <a:off x="8459821" y="1794580"/>
              <a:ext cx="0" cy="280924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B812698-755D-42E5-AF41-85DB46B7E243}"/>
                </a:ext>
              </a:extLst>
            </p:cNvPr>
            <p:cNvCxnSpPr/>
            <p:nvPr/>
          </p:nvCxnSpPr>
          <p:spPr>
            <a:xfrm flipV="1">
              <a:off x="9173183" y="1794580"/>
              <a:ext cx="0" cy="280924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0BAACCA-7E2C-41CD-BCC9-8FB0FBBD64C9}"/>
                </a:ext>
              </a:extLst>
            </p:cNvPr>
            <p:cNvCxnSpPr/>
            <p:nvPr/>
          </p:nvCxnSpPr>
          <p:spPr>
            <a:xfrm flipV="1">
              <a:off x="9876006" y="1742750"/>
              <a:ext cx="0" cy="280924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00A44A-46FA-4826-BE30-A83EA7287AA1}"/>
                </a:ext>
              </a:extLst>
            </p:cNvPr>
            <p:cNvCxnSpPr/>
            <p:nvPr/>
          </p:nvCxnSpPr>
          <p:spPr>
            <a:xfrm flipV="1">
              <a:off x="10573967" y="1742751"/>
              <a:ext cx="0" cy="280924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AAB6E64-E8E1-4AFD-8087-F624D99E6F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022724"/>
              </p:ext>
            </p:extLst>
          </p:nvPr>
        </p:nvGraphicFramePr>
        <p:xfrm>
          <a:off x="568304" y="1768663"/>
          <a:ext cx="10905414" cy="423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4E8E183E-79EF-4FCB-9439-10DA494B1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945" y="56237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C9860-47B6-4DC9-81B1-34559015FB38}"/>
              </a:ext>
            </a:extLst>
          </p:cNvPr>
          <p:cNvSpPr/>
          <p:nvPr/>
        </p:nvSpPr>
        <p:spPr>
          <a:xfrm>
            <a:off x="0" y="0"/>
            <a:ext cx="12192000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946E64-C6BB-4F35-A1B1-FE32894E527B}"/>
              </a:ext>
            </a:extLst>
          </p:cNvPr>
          <p:cNvSpPr txBox="1">
            <a:spLocks/>
          </p:cNvSpPr>
          <p:nvPr/>
        </p:nvSpPr>
        <p:spPr>
          <a:xfrm>
            <a:off x="231775" y="510893"/>
            <a:ext cx="10343646" cy="7338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1E3768"/>
                </a:solidFill>
                <a:latin typeface="Roboto" panose="02000000000000000000" pitchFamily="2" charset="0"/>
                <a:cs typeface="Cordia New" panose="020B0304020202020204" pitchFamily="34" charset="-34"/>
              </a:rPr>
              <a:t>However, is robust economic recovery sufficient for achieving SDGs? 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278CB7C-AD52-4DC1-AE65-A0227B8F7D76}"/>
              </a:ext>
            </a:extLst>
          </p:cNvPr>
          <p:cNvSpPr/>
          <p:nvPr/>
        </p:nvSpPr>
        <p:spPr>
          <a:xfrm flipH="1" flipV="1">
            <a:off x="0" y="-1"/>
            <a:ext cx="12192000" cy="538163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5" name="Picture 13">
            <a:extLst>
              <a:ext uri="{FF2B5EF4-FFF2-40B4-BE49-F238E27FC236}">
                <a16:creationId xmlns:a16="http://schemas.microsoft.com/office/drawing/2014/main" id="{FF30FC2E-C37B-46E2-AD6D-8C429859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3" y="538163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AA4E58-FAED-461D-AE0A-236EF653B736}"/>
              </a:ext>
            </a:extLst>
          </p:cNvPr>
          <p:cNvSpPr txBox="1"/>
          <p:nvPr/>
        </p:nvSpPr>
        <p:spPr>
          <a:xfrm>
            <a:off x="722120" y="1568234"/>
            <a:ext cx="10840340" cy="4687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The pandemic has exposed inherent vulnerabilities in our economies to (economic and non-economic) shocks, leading to significant disruptions, 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uncertainty and loss of earlier development achievements.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altLang="en-US" sz="14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 recovery in economic growth alone would not make our economies more stable, resilient, inclusive and sustainable in the long term.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altLang="en-US" sz="14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We need to create economies that are more resilient to shocks, and focus on the quality of economic growth and its integration with social and green development objectives.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altLang="en-US" sz="1400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Th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is will involve transforming the economies structurally to make economic growth more socially equitable and green, including through harnessing the power of digitalization for good while mitigating its negative aspects</a:t>
            </a:r>
            <a:endParaRPr lang="en-US" altLang="en-US" sz="2000" dirty="0"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5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52" name="Picture 20">
            <a:extLst>
              <a:ext uri="{FF2B5EF4-FFF2-40B4-BE49-F238E27FC236}">
                <a16:creationId xmlns:a16="http://schemas.microsoft.com/office/drawing/2014/main" id="{14D70E48-6FC0-42D1-AC27-EFA1C2DF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CC7A846-F77F-42D1-86A9-9CE60423F68D}"/>
              </a:ext>
            </a:extLst>
          </p:cNvPr>
          <p:cNvSpPr/>
          <p:nvPr/>
        </p:nvSpPr>
        <p:spPr>
          <a:xfrm>
            <a:off x="0" y="0"/>
            <a:ext cx="12192000" cy="1538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FF861-A9F0-46C3-BCD9-D1FCF302D37F}"/>
              </a:ext>
            </a:extLst>
          </p:cNvPr>
          <p:cNvSpPr txBox="1">
            <a:spLocks/>
          </p:cNvSpPr>
          <p:nvPr/>
        </p:nvSpPr>
        <p:spPr>
          <a:xfrm>
            <a:off x="219416" y="633379"/>
            <a:ext cx="10244909" cy="8108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achieve SDGs, a transformation of economies towards inclusive, resilient and green development pathways is needed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657D8CE-456E-4A3A-B6A1-CD32A15A0A5D}"/>
              </a:ext>
            </a:extLst>
          </p:cNvPr>
          <p:cNvSpPr/>
          <p:nvPr/>
        </p:nvSpPr>
        <p:spPr>
          <a:xfrm flipH="1" flipV="1">
            <a:off x="0" y="0"/>
            <a:ext cx="12192000" cy="620634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7" name="Picture 17">
            <a:extLst>
              <a:ext uri="{FF2B5EF4-FFF2-40B4-BE49-F238E27FC236}">
                <a16:creationId xmlns:a16="http://schemas.microsoft.com/office/drawing/2014/main" id="{EC96ADDF-3087-4D38-BEC9-4FD7FE984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922" y="636782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2">
            <a:extLst>
              <a:ext uri="{FF2B5EF4-FFF2-40B4-BE49-F238E27FC236}">
                <a16:creationId xmlns:a16="http://schemas.microsoft.com/office/drawing/2014/main" id="{3A66AFB7-3B95-4EB8-B0F1-4E5F53B11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44E2AD2B-8D54-4A17-86B9-7FD3D41F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63" y="2101330"/>
            <a:ext cx="6381940" cy="4136036"/>
          </a:xfrm>
          <a:prstGeom prst="rect">
            <a:avLst/>
          </a:prstGeom>
        </p:spPr>
      </p:pic>
      <p:grpSp>
        <p:nvGrpSpPr>
          <p:cNvPr id="13" name="Gruppieren 14">
            <a:extLst>
              <a:ext uri="{FF2B5EF4-FFF2-40B4-BE49-F238E27FC236}">
                <a16:creationId xmlns:a16="http://schemas.microsoft.com/office/drawing/2014/main" id="{22A67590-38B2-4DE8-B0F6-879A4DEACE04}"/>
              </a:ext>
            </a:extLst>
          </p:cNvPr>
          <p:cNvGrpSpPr/>
          <p:nvPr/>
        </p:nvGrpSpPr>
        <p:grpSpPr>
          <a:xfrm>
            <a:off x="7541025" y="2101330"/>
            <a:ext cx="2123969" cy="3834661"/>
            <a:chOff x="8653472" y="1339150"/>
            <a:chExt cx="1944000" cy="4133951"/>
          </a:xfrm>
        </p:grpSpPr>
        <p:pic>
          <p:nvPicPr>
            <p:cNvPr id="16" name="Grafik 32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4CED2F47-E36D-4D9D-85C1-6742E90EF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81"/>
            <a:stretch/>
          </p:blipFill>
          <p:spPr>
            <a:xfrm>
              <a:off x="8653472" y="4452513"/>
              <a:ext cx="1944000" cy="1020588"/>
            </a:xfrm>
            <a:prstGeom prst="rect">
              <a:avLst/>
            </a:prstGeom>
          </p:spPr>
        </p:pic>
        <p:pic>
          <p:nvPicPr>
            <p:cNvPr id="18" name="Grafik 24">
              <a:extLst>
                <a:ext uri="{FF2B5EF4-FFF2-40B4-BE49-F238E27FC236}">
                  <a16:creationId xmlns:a16="http://schemas.microsoft.com/office/drawing/2014/main" id="{3A62A1BC-8BA7-4A3C-8433-B3EAA7CF9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472" y="1339150"/>
              <a:ext cx="1944000" cy="1605554"/>
            </a:xfrm>
            <a:prstGeom prst="rect">
              <a:avLst/>
            </a:prstGeom>
          </p:spPr>
        </p:pic>
        <p:pic>
          <p:nvPicPr>
            <p:cNvPr id="19" name="Grafik 3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7B39706F-7FCC-4909-9AD9-6DA13316B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"/>
            <a:stretch/>
          </p:blipFill>
          <p:spPr>
            <a:xfrm>
              <a:off x="8653472" y="2894783"/>
              <a:ext cx="1944000" cy="165734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54BF7FD-AAC0-4EF7-8AF9-8289EC782D43}"/>
              </a:ext>
            </a:extLst>
          </p:cNvPr>
          <p:cNvSpPr txBox="1"/>
          <p:nvPr/>
        </p:nvSpPr>
        <p:spPr>
          <a:xfrm>
            <a:off x="568296" y="1586659"/>
            <a:ext cx="1010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 ‘Build back forward’ policy package, proposed by ESCAP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06BC5-5E32-4531-A465-CC55CBCDA3C4}"/>
              </a:ext>
            </a:extLst>
          </p:cNvPr>
          <p:cNvSpPr txBox="1"/>
          <p:nvPr/>
        </p:nvSpPr>
        <p:spPr>
          <a:xfrm>
            <a:off x="262145" y="6307625"/>
            <a:ext cx="9693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Economic and Social Survey of Asia and the Pacific 2021, ESCAP</a:t>
            </a:r>
          </a:p>
        </p:txBody>
      </p:sp>
    </p:spTree>
    <p:extLst>
      <p:ext uri="{BB962C8B-B14F-4D97-AF65-F5344CB8AC3E}">
        <p14:creationId xmlns:p14="http://schemas.microsoft.com/office/powerpoint/2010/main" val="29242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B92F137-EFF3-45AF-810C-9E0F57BE4FF0}"/>
              </a:ext>
            </a:extLst>
          </p:cNvPr>
          <p:cNvSpPr/>
          <p:nvPr/>
        </p:nvSpPr>
        <p:spPr>
          <a:xfrm>
            <a:off x="0" y="0"/>
            <a:ext cx="12192000" cy="10850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99DEF32-2CAE-4B30-AC53-DDB1D3688569}"/>
              </a:ext>
            </a:extLst>
          </p:cNvPr>
          <p:cNvSpPr/>
          <p:nvPr/>
        </p:nvSpPr>
        <p:spPr>
          <a:xfrm flipH="1" flipV="1">
            <a:off x="0" y="-1"/>
            <a:ext cx="12192000" cy="307752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9" name="Picture 17">
            <a:extLst>
              <a:ext uri="{FF2B5EF4-FFF2-40B4-BE49-F238E27FC236}">
                <a16:creationId xmlns:a16="http://schemas.microsoft.com/office/drawing/2014/main" id="{066D1535-5DF9-4746-974D-68C55641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987" y="348128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>
            <a:extLst>
              <a:ext uri="{FF2B5EF4-FFF2-40B4-BE49-F238E27FC236}">
                <a16:creationId xmlns:a16="http://schemas.microsoft.com/office/drawing/2014/main" id="{0FE6D9D7-D998-4F6F-9524-CF0B536A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98D318-2DA0-4C85-BD31-BB9D12D068FF}"/>
              </a:ext>
            </a:extLst>
          </p:cNvPr>
          <p:cNvSpPr txBox="1"/>
          <p:nvPr/>
        </p:nvSpPr>
        <p:spPr>
          <a:xfrm>
            <a:off x="2450674" y="1331059"/>
            <a:ext cx="2438400" cy="318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50" u="sng" dirty="0">
                <a:latin typeface="Times New Roman"/>
                <a:cs typeface="Times New Roman"/>
              </a:rPr>
              <a:t>Number of poor 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0EA63-D095-45D4-8A6A-9C45C42141F0}"/>
              </a:ext>
            </a:extLst>
          </p:cNvPr>
          <p:cNvSpPr txBox="1"/>
          <p:nvPr/>
        </p:nvSpPr>
        <p:spPr>
          <a:xfrm>
            <a:off x="7900077" y="1318104"/>
            <a:ext cx="1609075" cy="318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50" u="sng" dirty="0">
                <a:latin typeface="Times New Roman"/>
                <a:cs typeface="Times New Roman"/>
              </a:rPr>
              <a:t>Gini coefficient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FE580BB2-9021-425D-B965-80AEEC51E7B1}"/>
              </a:ext>
            </a:extLst>
          </p:cNvPr>
          <p:cNvSpPr txBox="1"/>
          <p:nvPr/>
        </p:nvSpPr>
        <p:spPr>
          <a:xfrm>
            <a:off x="2685963" y="3953693"/>
            <a:ext cx="166384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>
                <a:latin typeface="Times New Roman"/>
                <a:cs typeface="Times New Roman"/>
              </a:rPr>
              <a:t>Carbon emissions</a:t>
            </a:r>
          </a:p>
        </p:txBody>
      </p:sp>
      <p:grpSp>
        <p:nvGrpSpPr>
          <p:cNvPr id="20" name="Gruppieren 8">
            <a:extLst>
              <a:ext uri="{FF2B5EF4-FFF2-40B4-BE49-F238E27FC236}">
                <a16:creationId xmlns:a16="http://schemas.microsoft.com/office/drawing/2014/main" id="{0517F044-628D-44EE-AFA3-893BE9A28308}"/>
              </a:ext>
            </a:extLst>
          </p:cNvPr>
          <p:cNvGrpSpPr/>
          <p:nvPr/>
        </p:nvGrpSpPr>
        <p:grpSpPr>
          <a:xfrm>
            <a:off x="4934919" y="6304062"/>
            <a:ext cx="2322161" cy="307777"/>
            <a:chOff x="2450060" y="6188187"/>
            <a:chExt cx="2371747" cy="350799"/>
          </a:xfrm>
        </p:grpSpPr>
        <p:sp>
          <p:nvSpPr>
            <p:cNvPr id="21" name="Textfeld 2">
              <a:extLst>
                <a:ext uri="{FF2B5EF4-FFF2-40B4-BE49-F238E27FC236}">
                  <a16:creationId xmlns:a16="http://schemas.microsoft.com/office/drawing/2014/main" id="{E6938BA4-754E-41B0-BD8D-86F1AE02B87B}"/>
                </a:ext>
              </a:extLst>
            </p:cNvPr>
            <p:cNvSpPr txBox="1"/>
            <p:nvPr/>
          </p:nvSpPr>
          <p:spPr>
            <a:xfrm>
              <a:off x="2798366" y="6188187"/>
              <a:ext cx="2023441" cy="3507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Ambitious investments</a:t>
              </a:r>
              <a:endParaRPr lang="en-GB" sz="1400" b="1" dirty="0">
                <a:solidFill>
                  <a:srgbClr val="0C9DC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hteck 14">
              <a:extLst>
                <a:ext uri="{FF2B5EF4-FFF2-40B4-BE49-F238E27FC236}">
                  <a16:creationId xmlns:a16="http://schemas.microsoft.com/office/drawing/2014/main" id="{D8D3B098-EFCC-4BDC-B289-FE68C651A914}"/>
                </a:ext>
              </a:extLst>
            </p:cNvPr>
            <p:cNvSpPr/>
            <p:nvPr/>
          </p:nvSpPr>
          <p:spPr>
            <a:xfrm>
              <a:off x="2450060" y="6352914"/>
              <a:ext cx="324000" cy="3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E8886E-7E4F-47E6-A232-01E79F8D65A3}"/>
              </a:ext>
            </a:extLst>
          </p:cNvPr>
          <p:cNvSpPr txBox="1"/>
          <p:nvPr/>
        </p:nvSpPr>
        <p:spPr>
          <a:xfrm>
            <a:off x="7738043" y="3885864"/>
            <a:ext cx="166384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u="sng" dirty="0">
                <a:latin typeface="Times New Roman"/>
                <a:cs typeface="Times New Roman"/>
              </a:rPr>
              <a:t>Air quality (PM2.5)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35CD84-F73C-4503-8306-8CE8223A3B97}"/>
              </a:ext>
            </a:extLst>
          </p:cNvPr>
          <p:cNvSpPr txBox="1">
            <a:spLocks/>
          </p:cNvSpPr>
          <p:nvPr/>
        </p:nvSpPr>
        <p:spPr>
          <a:xfrm>
            <a:off x="79468" y="320574"/>
            <a:ext cx="10867693" cy="7604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Such transformation offers notable socio-economic and environmental benefits for South Asia … if ambitious investments are undertaken</a:t>
            </a:r>
            <a:endParaRPr lang="en-US" sz="2200" i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8" name="Chart 1">
            <a:extLst>
              <a:ext uri="{FF2B5EF4-FFF2-40B4-BE49-F238E27FC236}">
                <a16:creationId xmlns:a16="http://schemas.microsoft.com/office/drawing/2014/main" id="{33AB4747-E375-46AE-A39E-8DB6E0F937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772007"/>
              </p:ext>
            </p:extLst>
          </p:nvPr>
        </p:nvGraphicFramePr>
        <p:xfrm>
          <a:off x="760576" y="1629592"/>
          <a:ext cx="4644569" cy="2247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Chart 2">
            <a:extLst>
              <a:ext uri="{FF2B5EF4-FFF2-40B4-BE49-F238E27FC236}">
                <a16:creationId xmlns:a16="http://schemas.microsoft.com/office/drawing/2014/main" id="{56488483-F41D-40B4-ADEC-F33D6D0015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321399"/>
              </p:ext>
            </p:extLst>
          </p:nvPr>
        </p:nvGraphicFramePr>
        <p:xfrm>
          <a:off x="6096001" y="1649158"/>
          <a:ext cx="4554734" cy="2164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Chart 3">
            <a:extLst>
              <a:ext uri="{FF2B5EF4-FFF2-40B4-BE49-F238E27FC236}">
                <a16:creationId xmlns:a16="http://schemas.microsoft.com/office/drawing/2014/main" id="{EB5CA2B4-B97E-4733-A095-31990766D3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178998"/>
              </p:ext>
            </p:extLst>
          </p:nvPr>
        </p:nvGraphicFramePr>
        <p:xfrm>
          <a:off x="760576" y="4247064"/>
          <a:ext cx="4644569" cy="2247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Chart 10">
            <a:extLst>
              <a:ext uri="{FF2B5EF4-FFF2-40B4-BE49-F238E27FC236}">
                <a16:creationId xmlns:a16="http://schemas.microsoft.com/office/drawing/2014/main" id="{EF77ADEF-3D01-4F2B-8C06-2A6CA2E641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146293"/>
              </p:ext>
            </p:extLst>
          </p:nvPr>
        </p:nvGraphicFramePr>
        <p:xfrm>
          <a:off x="6096000" y="4261470"/>
          <a:ext cx="4737978" cy="2128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518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B92F137-EFF3-45AF-810C-9E0F57BE4FF0}"/>
              </a:ext>
            </a:extLst>
          </p:cNvPr>
          <p:cNvSpPr/>
          <p:nvPr/>
        </p:nvSpPr>
        <p:spPr>
          <a:xfrm>
            <a:off x="0" y="0"/>
            <a:ext cx="12192000" cy="10850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99DEF32-2CAE-4B30-AC53-DDB1D3688569}"/>
              </a:ext>
            </a:extLst>
          </p:cNvPr>
          <p:cNvSpPr/>
          <p:nvPr/>
        </p:nvSpPr>
        <p:spPr>
          <a:xfrm flipH="1" flipV="1">
            <a:off x="0" y="-1"/>
            <a:ext cx="12192000" cy="307752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9" name="Picture 17">
            <a:extLst>
              <a:ext uri="{FF2B5EF4-FFF2-40B4-BE49-F238E27FC236}">
                <a16:creationId xmlns:a16="http://schemas.microsoft.com/office/drawing/2014/main" id="{066D1535-5DF9-4746-974D-68C55641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987" y="348128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>
            <a:extLst>
              <a:ext uri="{FF2B5EF4-FFF2-40B4-BE49-F238E27FC236}">
                <a16:creationId xmlns:a16="http://schemas.microsoft.com/office/drawing/2014/main" id="{0FE6D9D7-D998-4F6F-9524-CF0B536A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98D318-2DA0-4C85-BD31-BB9D12D068FF}"/>
              </a:ext>
            </a:extLst>
          </p:cNvPr>
          <p:cNvSpPr txBox="1"/>
          <p:nvPr/>
        </p:nvSpPr>
        <p:spPr>
          <a:xfrm>
            <a:off x="2275448" y="1290468"/>
            <a:ext cx="2438400" cy="318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Number of poor 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0EA63-D095-45D4-8A6A-9C45C42141F0}"/>
              </a:ext>
            </a:extLst>
          </p:cNvPr>
          <p:cNvSpPr txBox="1"/>
          <p:nvPr/>
        </p:nvSpPr>
        <p:spPr>
          <a:xfrm>
            <a:off x="8079540" y="1243664"/>
            <a:ext cx="1609075" cy="318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Gini coefficient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FE580BB2-9021-425D-B965-80AEEC51E7B1}"/>
              </a:ext>
            </a:extLst>
          </p:cNvPr>
          <p:cNvSpPr txBox="1"/>
          <p:nvPr/>
        </p:nvSpPr>
        <p:spPr>
          <a:xfrm>
            <a:off x="2540684" y="3889124"/>
            <a:ext cx="24384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Carbon emissions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E8886E-7E4F-47E6-A232-01E79F8D65A3}"/>
              </a:ext>
            </a:extLst>
          </p:cNvPr>
          <p:cNvSpPr txBox="1"/>
          <p:nvPr/>
        </p:nvSpPr>
        <p:spPr>
          <a:xfrm>
            <a:off x="8015781" y="3966603"/>
            <a:ext cx="24384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Air quality (PM2.5)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35CD84-F73C-4503-8306-8CE8223A3B97}"/>
              </a:ext>
            </a:extLst>
          </p:cNvPr>
          <p:cNvSpPr txBox="1">
            <a:spLocks/>
          </p:cNvSpPr>
          <p:nvPr/>
        </p:nvSpPr>
        <p:spPr>
          <a:xfrm>
            <a:off x="263204" y="307751"/>
            <a:ext cx="10688232" cy="7604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 the benefits are notably less pronounced, if ‘business-as-usual’ continues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2" name="Chart 1">
            <a:extLst>
              <a:ext uri="{FF2B5EF4-FFF2-40B4-BE49-F238E27FC236}">
                <a16:creationId xmlns:a16="http://schemas.microsoft.com/office/drawing/2014/main" id="{A4A0687D-62BF-4DB9-A7E1-7BEAE9A30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570115"/>
              </p:ext>
            </p:extLst>
          </p:nvPr>
        </p:nvGraphicFramePr>
        <p:xfrm>
          <a:off x="696482" y="1629592"/>
          <a:ext cx="4773239" cy="2247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Chart 2">
            <a:extLst>
              <a:ext uri="{FF2B5EF4-FFF2-40B4-BE49-F238E27FC236}">
                <a16:creationId xmlns:a16="http://schemas.microsoft.com/office/drawing/2014/main" id="{2914F441-3976-43C9-9A57-99098921E0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770524"/>
              </p:ext>
            </p:extLst>
          </p:nvPr>
        </p:nvGraphicFramePr>
        <p:xfrm>
          <a:off x="5641994" y="1629592"/>
          <a:ext cx="5540177" cy="231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Chart 3">
            <a:extLst>
              <a:ext uri="{FF2B5EF4-FFF2-40B4-BE49-F238E27FC236}">
                <a16:creationId xmlns:a16="http://schemas.microsoft.com/office/drawing/2014/main" id="{8327A1C9-E8EF-4CE6-AA26-EFFC959658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021691"/>
              </p:ext>
            </p:extLst>
          </p:nvPr>
        </p:nvGraphicFramePr>
        <p:xfrm>
          <a:off x="696482" y="4071744"/>
          <a:ext cx="4773239" cy="2247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Chart 10">
            <a:extLst>
              <a:ext uri="{FF2B5EF4-FFF2-40B4-BE49-F238E27FC236}">
                <a16:creationId xmlns:a16="http://schemas.microsoft.com/office/drawing/2014/main" id="{833D4165-443A-40B6-8975-802B7FAFFD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659145"/>
              </p:ext>
            </p:extLst>
          </p:nvPr>
        </p:nvGraphicFramePr>
        <p:xfrm>
          <a:off x="6095999" y="4274380"/>
          <a:ext cx="5086171" cy="2066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1" name="Gruppieren 27">
            <a:extLst>
              <a:ext uri="{FF2B5EF4-FFF2-40B4-BE49-F238E27FC236}">
                <a16:creationId xmlns:a16="http://schemas.microsoft.com/office/drawing/2014/main" id="{847FD6E0-A38E-4D92-A173-C90D252FEE0B}"/>
              </a:ext>
            </a:extLst>
          </p:cNvPr>
          <p:cNvGrpSpPr/>
          <p:nvPr/>
        </p:nvGrpSpPr>
        <p:grpSpPr>
          <a:xfrm>
            <a:off x="3550229" y="6291721"/>
            <a:ext cx="6344103" cy="307777"/>
            <a:chOff x="2450060" y="6188187"/>
            <a:chExt cx="6333674" cy="338554"/>
          </a:xfrm>
        </p:grpSpPr>
        <p:sp>
          <p:nvSpPr>
            <p:cNvPr id="32" name="Textfeld 28">
              <a:extLst>
                <a:ext uri="{FF2B5EF4-FFF2-40B4-BE49-F238E27FC236}">
                  <a16:creationId xmlns:a16="http://schemas.microsoft.com/office/drawing/2014/main" id="{8CFB1E8D-8A74-496E-B5FE-6B59A8589566}"/>
                </a:ext>
              </a:extLst>
            </p:cNvPr>
            <p:cNvSpPr txBox="1"/>
            <p:nvPr/>
          </p:nvSpPr>
          <p:spPr>
            <a:xfrm>
              <a:off x="2798367" y="6188187"/>
              <a:ext cx="5985367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Ambitious Spending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C9DC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Business-as-usual spending</a:t>
              </a:r>
            </a:p>
          </p:txBody>
        </p:sp>
        <p:sp>
          <p:nvSpPr>
            <p:cNvPr id="33" name="Rechteck 30">
              <a:extLst>
                <a:ext uri="{FF2B5EF4-FFF2-40B4-BE49-F238E27FC236}">
                  <a16:creationId xmlns:a16="http://schemas.microsoft.com/office/drawing/2014/main" id="{3C1ACA77-A0AD-4394-9E1B-2B9124203FE0}"/>
                </a:ext>
              </a:extLst>
            </p:cNvPr>
            <p:cNvSpPr/>
            <p:nvPr/>
          </p:nvSpPr>
          <p:spPr>
            <a:xfrm>
              <a:off x="5168053" y="6352914"/>
              <a:ext cx="324000" cy="36000"/>
            </a:xfrm>
            <a:prstGeom prst="rect">
              <a:avLst/>
            </a:prstGeom>
            <a:solidFill>
              <a:srgbClr val="0C9DC7"/>
            </a:solidFill>
            <a:ln w="12700" cap="flat" cmpd="sng" algn="ctr">
              <a:solidFill>
                <a:srgbClr val="0C9DC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4" name="Rechteck 31">
              <a:extLst>
                <a:ext uri="{FF2B5EF4-FFF2-40B4-BE49-F238E27FC236}">
                  <a16:creationId xmlns:a16="http://schemas.microsoft.com/office/drawing/2014/main" id="{B3B81216-D69F-4932-931B-ADCAD8078133}"/>
                </a:ext>
              </a:extLst>
            </p:cNvPr>
            <p:cNvSpPr/>
            <p:nvPr/>
          </p:nvSpPr>
          <p:spPr>
            <a:xfrm>
              <a:off x="2450060" y="6352914"/>
              <a:ext cx="324000" cy="360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74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B92F137-EFF3-45AF-810C-9E0F57BE4FF0}"/>
              </a:ext>
            </a:extLst>
          </p:cNvPr>
          <p:cNvSpPr/>
          <p:nvPr/>
        </p:nvSpPr>
        <p:spPr>
          <a:xfrm>
            <a:off x="0" y="0"/>
            <a:ext cx="12192000" cy="9091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99DEF32-2CAE-4B30-AC53-DDB1D3688569}"/>
              </a:ext>
            </a:extLst>
          </p:cNvPr>
          <p:cNvSpPr/>
          <p:nvPr/>
        </p:nvSpPr>
        <p:spPr>
          <a:xfrm flipH="1" flipV="1">
            <a:off x="0" y="-1"/>
            <a:ext cx="12192000" cy="307752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9" name="Picture 17">
            <a:extLst>
              <a:ext uri="{FF2B5EF4-FFF2-40B4-BE49-F238E27FC236}">
                <a16:creationId xmlns:a16="http://schemas.microsoft.com/office/drawing/2014/main" id="{066D1535-5DF9-4746-974D-68C55641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987" y="251922"/>
            <a:ext cx="14906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>
            <a:extLst>
              <a:ext uri="{FF2B5EF4-FFF2-40B4-BE49-F238E27FC236}">
                <a16:creationId xmlns:a16="http://schemas.microsoft.com/office/drawing/2014/main" id="{0FE6D9D7-D998-4F6F-9524-CF0B536A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12192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F35CD84-F73C-4503-8306-8CE8223A3B97}"/>
              </a:ext>
            </a:extLst>
          </p:cNvPr>
          <p:cNvSpPr txBox="1">
            <a:spLocks/>
          </p:cNvSpPr>
          <p:nvPr/>
        </p:nvSpPr>
        <p:spPr>
          <a:xfrm>
            <a:off x="246112" y="370968"/>
            <a:ext cx="10441282" cy="546131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Nevertheless, implementing these ambitious policy packages will have implications for fiscal positions and public debt 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14F79E-3F7D-4375-AFA2-AF85F7B4C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87" y="6113537"/>
            <a:ext cx="3674813" cy="2982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8A8E07B-25DA-45C6-8465-895E02B9FA34}"/>
              </a:ext>
            </a:extLst>
          </p:cNvPr>
          <p:cNvSpPr txBox="1"/>
          <p:nvPr/>
        </p:nvSpPr>
        <p:spPr>
          <a:xfrm>
            <a:off x="2050975" y="993256"/>
            <a:ext cx="2438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 dirty="0">
                <a:latin typeface="Times New Roman"/>
                <a:cs typeface="Times New Roman"/>
              </a:rPr>
              <a:t>Developing Asia-Pacific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0B15C5-AA72-459C-9EA0-832E79EC8284}"/>
              </a:ext>
            </a:extLst>
          </p:cNvPr>
          <p:cNvSpPr txBox="1"/>
          <p:nvPr/>
        </p:nvSpPr>
        <p:spPr>
          <a:xfrm>
            <a:off x="7669850" y="1021432"/>
            <a:ext cx="3200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 dirty="0">
                <a:latin typeface="Times New Roman"/>
                <a:cs typeface="Times New Roman"/>
              </a:rPr>
              <a:t>South and South-West Asia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FC75A02-788E-4532-A1EE-48446E020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066760"/>
              </p:ext>
            </p:extLst>
          </p:nvPr>
        </p:nvGraphicFramePr>
        <p:xfrm>
          <a:off x="643890" y="1456208"/>
          <a:ext cx="5038669" cy="449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38">
            <a:extLst>
              <a:ext uri="{FF2B5EF4-FFF2-40B4-BE49-F238E27FC236}">
                <a16:creationId xmlns:a16="http://schemas.microsoft.com/office/drawing/2014/main" id="{7493EBD5-81A3-49BE-8DA8-FB9DD2BABB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194125"/>
              </p:ext>
            </p:extLst>
          </p:nvPr>
        </p:nvGraphicFramePr>
        <p:xfrm>
          <a:off x="6349524" y="1358897"/>
          <a:ext cx="5198585" cy="456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843041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맑은 고딕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맑은 고딕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D066B225902746A8CA72997E644555" ma:contentTypeVersion="13" ma:contentTypeDescription="Create a new document." ma:contentTypeScope="" ma:versionID="1a8aa0000bfdf56278a22ab6c63c3301">
  <xsd:schema xmlns:xsd="http://www.w3.org/2001/XMLSchema" xmlns:xs="http://www.w3.org/2001/XMLSchema" xmlns:p="http://schemas.microsoft.com/office/2006/metadata/properties" xmlns:ns2="3b262f41-24b8-4459-8f0c-017dbc0f4d40" xmlns:ns3="319cb65d-39a0-4f3f-98df-cbccd0b1a73f" targetNamespace="http://schemas.microsoft.com/office/2006/metadata/properties" ma:root="true" ma:fieldsID="3ff94d1220df45db3a34ecf9c56ec52c" ns2:_="" ns3:_="">
    <xsd:import namespace="3b262f41-24b8-4459-8f0c-017dbc0f4d40"/>
    <xsd:import namespace="319cb65d-39a0-4f3f-98df-cbccd0b1a7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62f41-24b8-4459-8f0c-017dbc0f4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cb65d-39a0-4f3f-98df-cbccd0b1a73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2A514F-94DB-4AEF-9CFE-0200DE70E234}">
  <ds:schemaRefs>
    <ds:schemaRef ds:uri="319cb65d-39a0-4f3f-98df-cbccd0b1a73f"/>
    <ds:schemaRef ds:uri="3b262f41-24b8-4459-8f0c-017dbc0f4d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881C29B-879E-4A57-8F33-AC52B9C587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98F09B-5BF1-426F-9538-D884F174E5F1}">
  <ds:schemaRefs>
    <ds:schemaRef ds:uri="http://schemas.microsoft.com/office/infopath/2007/PartnerControls"/>
    <ds:schemaRef ds:uri="3b262f41-24b8-4459-8f0c-017dbc0f4d40"/>
    <ds:schemaRef ds:uri="http://schemas.microsoft.com/office/2006/documentManagement/types"/>
    <ds:schemaRef ds:uri="http://schemas.openxmlformats.org/package/2006/metadata/core-properties"/>
    <ds:schemaRef ds:uri="319cb65d-39a0-4f3f-98df-cbccd0b1a73f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3822</TotalTime>
  <Words>1422</Words>
  <Application>Microsoft Office PowerPoint</Application>
  <PresentationFormat>Widescreen</PresentationFormat>
  <Paragraphs>170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맑은 고딕</vt:lpstr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Nateekan Fawell</dc:creator>
  <cp:lastModifiedBy>Ngoc Nguyen</cp:lastModifiedBy>
  <cp:revision>113</cp:revision>
  <dcterms:created xsi:type="dcterms:W3CDTF">2021-04-15T09:22:34Z</dcterms:created>
  <dcterms:modified xsi:type="dcterms:W3CDTF">2022-01-27T10:53:31Z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0x01010003D066B225902746A8CA72997E644555</vt:lpwstr>
  </property>
</Properties>
</file>