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ink/ink1.xml" ContentType="application/inkml+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6.xml" ContentType="application/vnd.openxmlformats-officedocument.themeOverride+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5" r:id="rId1"/>
  </p:sldMasterIdLst>
  <p:notesMasterIdLst>
    <p:notesMasterId r:id="rId26"/>
  </p:notesMasterIdLst>
  <p:handoutMasterIdLst>
    <p:handoutMasterId r:id="rId27"/>
  </p:handoutMasterIdLst>
  <p:sldIdLst>
    <p:sldId id="256" r:id="rId2"/>
    <p:sldId id="328" r:id="rId3"/>
    <p:sldId id="310" r:id="rId4"/>
    <p:sldId id="326" r:id="rId5"/>
    <p:sldId id="572" r:id="rId6"/>
    <p:sldId id="327" r:id="rId7"/>
    <p:sldId id="569" r:id="rId8"/>
    <p:sldId id="570" r:id="rId9"/>
    <p:sldId id="573" r:id="rId10"/>
    <p:sldId id="349" r:id="rId11"/>
    <p:sldId id="342" r:id="rId12"/>
    <p:sldId id="343" r:id="rId13"/>
    <p:sldId id="575" r:id="rId14"/>
    <p:sldId id="574" r:id="rId15"/>
    <p:sldId id="334" r:id="rId16"/>
    <p:sldId id="344" r:id="rId17"/>
    <p:sldId id="335" r:id="rId18"/>
    <p:sldId id="346" r:id="rId19"/>
    <p:sldId id="347" r:id="rId20"/>
    <p:sldId id="345" r:id="rId21"/>
    <p:sldId id="348" r:id="rId22"/>
    <p:sldId id="314" r:id="rId23"/>
    <p:sldId id="571" r:id="rId24"/>
    <p:sldId id="31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autoAdjust="0"/>
  </p:normalViewPr>
  <p:slideViewPr>
    <p:cSldViewPr snapToGrid="0">
      <p:cViewPr varScale="1">
        <p:scale>
          <a:sx n="86" d="100"/>
          <a:sy n="86" d="100"/>
        </p:scale>
        <p:origin x="557" y="58"/>
      </p:cViewPr>
      <p:guideLst>
        <p:guide orient="horz" pos="2160"/>
        <p:guide pos="3840"/>
      </p:guideLst>
    </p:cSldViewPr>
  </p:slideViewPr>
  <p:outlineViewPr>
    <p:cViewPr>
      <p:scale>
        <a:sx n="33" d="100"/>
        <a:sy n="33" d="100"/>
      </p:scale>
      <p:origin x="0" y="5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a:latin typeface="Century Gothic" panose="020B0502020202020204" pitchFamily="34" charset="0"/>
              </a:rPr>
              <a:t>Pandemic </a:t>
            </a:r>
            <a:r>
              <a:rPr lang="en-US" sz="1600" baseline="0">
                <a:latin typeface="Century Gothic" panose="020B0502020202020204" pitchFamily="34" charset="0"/>
              </a:rPr>
              <a:t>relative to regional and global averages</a:t>
            </a:r>
            <a:endParaRPr lang="en-US" sz="1600">
              <a:latin typeface="Century Gothic" panose="020B0502020202020204" pitchFamily="34" charset="0"/>
            </a:endParaRPr>
          </a:p>
        </c:rich>
      </c:tx>
      <c:layout>
        <c:manualLayout>
          <c:xMode val="edge"/>
          <c:yMode val="edge"/>
          <c:x val="0.13163538873994637"/>
          <c:y val="1.694915254237288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28537206307656582"/>
          <c:y val="0.21573868944348057"/>
          <c:w val="0.36662261721306288"/>
          <c:h val="0.72219894123404071"/>
        </c:manualLayout>
      </c:layout>
      <c:radarChart>
        <c:radarStyle val="marker"/>
        <c:varyColors val="0"/>
        <c:ser>
          <c:idx val="0"/>
          <c:order val="0"/>
          <c:tx>
            <c:strRef>
              <c:f>'Working overview'!$I$5</c:f>
              <c:strCache>
                <c:ptCount val="1"/>
                <c:pt idx="0">
                  <c:v>Pakistan</c:v>
                </c:pt>
              </c:strCache>
            </c:strRef>
          </c:tx>
          <c:spPr>
            <a:ln w="28575" cap="rnd">
              <a:solidFill>
                <a:schemeClr val="accent1"/>
              </a:solidFill>
              <a:round/>
            </a:ln>
            <a:effectLst/>
          </c:spPr>
          <c:marker>
            <c:symbol val="none"/>
          </c:marker>
          <c:cat>
            <c:strRef>
              <c:f>'Working overview'!$H$6:$H$8</c:f>
              <c:strCache>
                <c:ptCount val="3"/>
                <c:pt idx="0">
                  <c:v>Cases per million</c:v>
                </c:pt>
                <c:pt idx="1">
                  <c:v>Deaths per million</c:v>
                </c:pt>
                <c:pt idx="2">
                  <c:v>Deaths relative to reported cases</c:v>
                </c:pt>
              </c:strCache>
            </c:strRef>
          </c:cat>
          <c:val>
            <c:numRef>
              <c:f>'Working overview'!$I$6:$I$8</c:f>
              <c:numCache>
                <c:formatCode>0.00</c:formatCode>
                <c:ptCount val="3"/>
                <c:pt idx="0">
                  <c:v>0.71947039937070245</c:v>
                </c:pt>
                <c:pt idx="1">
                  <c:v>0.47295544159374842</c:v>
                </c:pt>
                <c:pt idx="2">
                  <c:v>0.72130106835776309</c:v>
                </c:pt>
              </c:numCache>
            </c:numRef>
          </c:val>
          <c:extLst>
            <c:ext xmlns:c16="http://schemas.microsoft.com/office/drawing/2014/chart" uri="{C3380CC4-5D6E-409C-BE32-E72D297353CC}">
              <c16:uniqueId val="{00000000-3BE6-4487-B9D7-AA5C9915AB54}"/>
            </c:ext>
          </c:extLst>
        </c:ser>
        <c:ser>
          <c:idx val="1"/>
          <c:order val="1"/>
          <c:tx>
            <c:strRef>
              <c:f>'Working overview'!$J$5</c:f>
              <c:strCache>
                <c:ptCount val="1"/>
                <c:pt idx="0">
                  <c:v>Asia-Pacific average</c:v>
                </c:pt>
              </c:strCache>
            </c:strRef>
          </c:tx>
          <c:spPr>
            <a:ln w="28575" cap="rnd">
              <a:solidFill>
                <a:schemeClr val="accent2"/>
              </a:solidFill>
              <a:round/>
            </a:ln>
            <a:effectLst/>
          </c:spPr>
          <c:marker>
            <c:symbol val="none"/>
          </c:marker>
          <c:cat>
            <c:strRef>
              <c:f>'Working overview'!$H$6:$H$8</c:f>
              <c:strCache>
                <c:ptCount val="3"/>
                <c:pt idx="0">
                  <c:v>Cases per million</c:v>
                </c:pt>
                <c:pt idx="1">
                  <c:v>Deaths per million</c:v>
                </c:pt>
                <c:pt idx="2">
                  <c:v>Deaths relative to reported cases</c:v>
                </c:pt>
              </c:strCache>
            </c:strRef>
          </c:cat>
          <c:val>
            <c:numRef>
              <c:f>'Working overview'!$J$6:$J$8</c:f>
              <c:numCache>
                <c:formatCode>0.00</c:formatCode>
                <c:ptCount val="3"/>
                <c:pt idx="0">
                  <c:v>0.60271590823459631</c:v>
                </c:pt>
                <c:pt idx="1">
                  <c:v>0.41481963898031116</c:v>
                </c:pt>
                <c:pt idx="2">
                  <c:v>0.75518948491893834</c:v>
                </c:pt>
              </c:numCache>
            </c:numRef>
          </c:val>
          <c:extLst>
            <c:ext xmlns:c16="http://schemas.microsoft.com/office/drawing/2014/chart" uri="{C3380CC4-5D6E-409C-BE32-E72D297353CC}">
              <c16:uniqueId val="{00000001-3BE6-4487-B9D7-AA5C9915AB54}"/>
            </c:ext>
          </c:extLst>
        </c:ser>
        <c:ser>
          <c:idx val="2"/>
          <c:order val="2"/>
          <c:tx>
            <c:strRef>
              <c:f>'Working overview'!$K$5</c:f>
              <c:strCache>
                <c:ptCount val="1"/>
                <c:pt idx="0">
                  <c:v>Global average</c:v>
                </c:pt>
              </c:strCache>
            </c:strRef>
          </c:tx>
          <c:spPr>
            <a:ln w="28575" cap="rnd">
              <a:solidFill>
                <a:schemeClr val="accent3"/>
              </a:solidFill>
              <a:round/>
            </a:ln>
            <a:effectLst/>
          </c:spPr>
          <c:marker>
            <c:symbol val="none"/>
          </c:marker>
          <c:cat>
            <c:strRef>
              <c:f>'Working overview'!$H$6:$H$8</c:f>
              <c:strCache>
                <c:ptCount val="3"/>
                <c:pt idx="0">
                  <c:v>Cases per million</c:v>
                </c:pt>
                <c:pt idx="1">
                  <c:v>Deaths per million</c:v>
                </c:pt>
                <c:pt idx="2">
                  <c:v>Deaths relative to reported cases</c:v>
                </c:pt>
              </c:strCache>
            </c:strRef>
          </c:cat>
          <c:val>
            <c:numRef>
              <c:f>'Working overview'!$K$6:$K$8</c:f>
              <c:numCache>
                <c:formatCode>0.00</c:formatCode>
                <c:ptCount val="3"/>
                <c:pt idx="0">
                  <c:v>1.3972840917654037</c:v>
                </c:pt>
                <c:pt idx="1">
                  <c:v>1.5851803610196888</c:v>
                </c:pt>
                <c:pt idx="2">
                  <c:v>1.2448105150810618</c:v>
                </c:pt>
              </c:numCache>
            </c:numRef>
          </c:val>
          <c:extLst>
            <c:ext xmlns:c16="http://schemas.microsoft.com/office/drawing/2014/chart" uri="{C3380CC4-5D6E-409C-BE32-E72D297353CC}">
              <c16:uniqueId val="{00000002-3BE6-4487-B9D7-AA5C9915AB54}"/>
            </c:ext>
          </c:extLst>
        </c:ser>
        <c:dLbls>
          <c:showLegendKey val="0"/>
          <c:showVal val="0"/>
          <c:showCatName val="0"/>
          <c:showSerName val="0"/>
          <c:showPercent val="0"/>
          <c:showBubbleSize val="0"/>
        </c:dLbls>
        <c:axId val="435406143"/>
        <c:axId val="1920824271"/>
      </c:radarChart>
      <c:catAx>
        <c:axId val="435406143"/>
        <c:scaling>
          <c:orientation val="minMax"/>
        </c:scaling>
        <c:delete val="0"/>
        <c:axPos val="b"/>
        <c:numFmt formatCode="General" sourceLinked="1"/>
        <c:majorTickMark val="none"/>
        <c:minorTickMark val="none"/>
        <c:tickLblPos val="nextTo"/>
        <c:spPr>
          <a:solidFill>
            <a:schemeClr val="accent6">
              <a:lumMod val="20000"/>
              <a:lumOff val="80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920824271"/>
        <c:crosses val="autoZero"/>
        <c:auto val="1"/>
        <c:lblAlgn val="ctr"/>
        <c:lblOffset val="100"/>
        <c:noMultiLvlLbl val="0"/>
      </c:catAx>
      <c:valAx>
        <c:axId val="1920824271"/>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435406143"/>
        <c:crosses val="autoZero"/>
        <c:crossBetween val="between"/>
      </c:valAx>
      <c:spPr>
        <a:noFill/>
        <a:ln>
          <a:noFill/>
        </a:ln>
        <a:effectLst/>
      </c:spPr>
    </c:plotArea>
    <c:legend>
      <c:legendPos val="t"/>
      <c:layout>
        <c:manualLayout>
          <c:xMode val="edge"/>
          <c:yMode val="edge"/>
          <c:x val="0.73012602647189206"/>
          <c:y val="0.12748431869745094"/>
          <c:w val="0.24624960418821643"/>
          <c:h val="0.5365519192123625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75000"/>
        </a:sysClr>
      </a:solid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84145473387693E-2"/>
          <c:y val="6.5756386732019584E-2"/>
          <c:w val="0.97731585823130573"/>
          <c:h val="0.79079278473636105"/>
        </c:manualLayout>
      </c:layout>
      <c:barChart>
        <c:barDir val="col"/>
        <c:grouping val="clustered"/>
        <c:varyColors val="0"/>
        <c:ser>
          <c:idx val="0"/>
          <c:order val="0"/>
          <c:tx>
            <c:strRef>
              <c:f>Sheet1!$B$1</c:f>
              <c:strCache>
                <c:ptCount val="1"/>
                <c:pt idx="0">
                  <c:v>Billion USD</c:v>
                </c:pt>
              </c:strCache>
            </c:strRef>
          </c:tx>
          <c:invertIfNegative val="0"/>
          <c:dLbls>
            <c:dLbl>
              <c:idx val="2"/>
              <c:spPr>
                <a:noFill/>
                <a:ln>
                  <a:noFill/>
                </a:ln>
                <a:effectLst/>
              </c:spPr>
              <c:txPr>
                <a:bodyPr wrap="square" lIns="38100" tIns="19050" rIns="38100" bIns="19050" anchor="ctr">
                  <a:spAutoFit/>
                </a:bodyPr>
                <a:lstStyle/>
                <a:p>
                  <a:pPr>
                    <a:defRPr sz="2800">
                      <a:solidFill>
                        <a:srgbClr val="FF0000"/>
                      </a:solidFill>
                      <a:latin typeface="Century Gothic" panose="020B0502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463-42C2-A420-5AAF6D1D8105}"/>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Bangladesh</c:v>
                </c:pt>
                <c:pt idx="1">
                  <c:v>India</c:v>
                </c:pt>
                <c:pt idx="2">
                  <c:v>Pakistan</c:v>
                </c:pt>
                <c:pt idx="3">
                  <c:v>Sri Lanka</c:v>
                </c:pt>
              </c:strCache>
            </c:strRef>
          </c:cat>
          <c:val>
            <c:numRef>
              <c:f>Sheet1!$B$2:$B$5</c:f>
              <c:numCache>
                <c:formatCode>General</c:formatCode>
                <c:ptCount val="4"/>
                <c:pt idx="0">
                  <c:v>61.6</c:v>
                </c:pt>
                <c:pt idx="1">
                  <c:v>505.5</c:v>
                </c:pt>
                <c:pt idx="2">
                  <c:v>38.5</c:v>
                </c:pt>
                <c:pt idx="3">
                  <c:v>13.1</c:v>
                </c:pt>
              </c:numCache>
            </c:numRef>
          </c:val>
          <c:extLst>
            <c:ext xmlns:c16="http://schemas.microsoft.com/office/drawing/2014/chart" uri="{C3380CC4-5D6E-409C-BE32-E72D297353CC}">
              <c16:uniqueId val="{00000001-B463-42C2-A420-5AAF6D1D8105}"/>
            </c:ext>
          </c:extLst>
        </c:ser>
        <c:dLbls>
          <c:showLegendKey val="0"/>
          <c:showVal val="1"/>
          <c:showCatName val="0"/>
          <c:showSerName val="0"/>
          <c:showPercent val="0"/>
          <c:showBubbleSize val="0"/>
        </c:dLbls>
        <c:gapWidth val="150"/>
        <c:overlap val="-25"/>
        <c:axId val="279408640"/>
        <c:axId val="279411328"/>
      </c:barChart>
      <c:catAx>
        <c:axId val="279408640"/>
        <c:scaling>
          <c:orientation val="minMax"/>
        </c:scaling>
        <c:delete val="0"/>
        <c:axPos val="b"/>
        <c:numFmt formatCode="General" sourceLinked="0"/>
        <c:majorTickMark val="none"/>
        <c:minorTickMark val="none"/>
        <c:tickLblPos val="nextTo"/>
        <c:txPr>
          <a:bodyPr/>
          <a:lstStyle/>
          <a:p>
            <a:pPr>
              <a:defRPr sz="1600">
                <a:latin typeface="Century Gothic" panose="020B0502020202020204" pitchFamily="34" charset="0"/>
              </a:defRPr>
            </a:pPr>
            <a:endParaRPr lang="en-US"/>
          </a:p>
        </c:txPr>
        <c:crossAx val="279411328"/>
        <c:crosses val="autoZero"/>
        <c:auto val="1"/>
        <c:lblAlgn val="ctr"/>
        <c:lblOffset val="100"/>
        <c:noMultiLvlLbl val="0"/>
      </c:catAx>
      <c:valAx>
        <c:axId val="279411328"/>
        <c:scaling>
          <c:orientation val="minMax"/>
        </c:scaling>
        <c:delete val="1"/>
        <c:axPos val="l"/>
        <c:numFmt formatCode="General" sourceLinked="1"/>
        <c:majorTickMark val="out"/>
        <c:minorTickMark val="none"/>
        <c:tickLblPos val="nextTo"/>
        <c:crossAx val="27940864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21310456939041E-2"/>
          <c:y val="0.13313609467455623"/>
          <c:w val="0.91184992725417768"/>
          <c:h val="0.5260844243581978"/>
        </c:manualLayout>
      </c:layout>
      <c:barChart>
        <c:barDir val="col"/>
        <c:grouping val="clustered"/>
        <c:varyColors val="0"/>
        <c:ser>
          <c:idx val="0"/>
          <c:order val="0"/>
          <c:tx>
            <c:strRef>
              <c:f>Sheet1!$B$1</c:f>
              <c:strCache>
                <c:ptCount val="1"/>
                <c:pt idx="0">
                  <c:v>Till 2030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Public Sector</c:v>
                </c:pt>
                <c:pt idx="2">
                  <c:v>Private Sector </c:v>
                </c:pt>
              </c:strCache>
            </c:strRef>
          </c:cat>
          <c:val>
            <c:numRef>
              <c:f>Sheet1!$B$2:$B$4</c:f>
              <c:numCache>
                <c:formatCode>General</c:formatCode>
                <c:ptCount val="3"/>
                <c:pt idx="0">
                  <c:v>38.5</c:v>
                </c:pt>
                <c:pt idx="1">
                  <c:v>25</c:v>
                </c:pt>
                <c:pt idx="2">
                  <c:v>13.5</c:v>
                </c:pt>
              </c:numCache>
            </c:numRef>
          </c:val>
          <c:extLst>
            <c:ext xmlns:c16="http://schemas.microsoft.com/office/drawing/2014/chart" uri="{C3380CC4-5D6E-409C-BE32-E72D297353CC}">
              <c16:uniqueId val="{00000000-48C9-404B-AC41-72EF0F6C55AE}"/>
            </c:ext>
          </c:extLst>
        </c:ser>
        <c:dLbls>
          <c:showLegendKey val="0"/>
          <c:showVal val="0"/>
          <c:showCatName val="0"/>
          <c:showSerName val="0"/>
          <c:showPercent val="0"/>
          <c:showBubbleSize val="0"/>
        </c:dLbls>
        <c:gapWidth val="219"/>
        <c:overlap val="-27"/>
        <c:axId val="442021887"/>
        <c:axId val="442023519"/>
      </c:barChart>
      <c:catAx>
        <c:axId val="442021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42023519"/>
        <c:crosses val="autoZero"/>
        <c:auto val="1"/>
        <c:lblAlgn val="ctr"/>
        <c:lblOffset val="100"/>
        <c:noMultiLvlLbl val="0"/>
      </c:catAx>
      <c:valAx>
        <c:axId val="442023519"/>
        <c:scaling>
          <c:orientation val="minMax"/>
        </c:scaling>
        <c:delete val="1"/>
        <c:axPos val="l"/>
        <c:numFmt formatCode="General" sourceLinked="1"/>
        <c:majorTickMark val="none"/>
        <c:minorTickMark val="none"/>
        <c:tickLblPos val="nextTo"/>
        <c:crossAx val="442021887"/>
        <c:crosses val="autoZero"/>
        <c:crossBetween val="between"/>
      </c:valAx>
      <c:spPr>
        <a:noFill/>
        <a:ln>
          <a:noFill/>
        </a:ln>
        <a:effectLst/>
      </c:spPr>
    </c:plotArea>
    <c:legend>
      <c:legendPos val="b"/>
      <c:layout>
        <c:manualLayout>
          <c:xMode val="edge"/>
          <c:yMode val="edge"/>
          <c:x val="0.26867376499688433"/>
          <c:y val="0.8485964314453418"/>
          <c:w val="0.15326100330372494"/>
          <c:h val="0.151403568554658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Till 2030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Public Sector</c:v>
                </c:pt>
                <c:pt idx="2">
                  <c:v>Private Sector </c:v>
                </c:pt>
              </c:strCache>
            </c:strRef>
          </c:cat>
          <c:val>
            <c:numRef>
              <c:f>Sheet1!$B$2:$B$4</c:f>
              <c:numCache>
                <c:formatCode>General</c:formatCode>
                <c:ptCount val="3"/>
                <c:pt idx="0">
                  <c:v>56.6</c:v>
                </c:pt>
                <c:pt idx="1">
                  <c:v>22.6</c:v>
                </c:pt>
                <c:pt idx="2">
                  <c:v>34</c:v>
                </c:pt>
              </c:numCache>
            </c:numRef>
          </c:val>
          <c:extLst>
            <c:ext xmlns:c16="http://schemas.microsoft.com/office/drawing/2014/chart" uri="{C3380CC4-5D6E-409C-BE32-E72D297353CC}">
              <c16:uniqueId val="{00000000-6B12-4B8B-AC9E-E340753C8070}"/>
            </c:ext>
          </c:extLst>
        </c:ser>
        <c:dLbls>
          <c:showLegendKey val="0"/>
          <c:showVal val="0"/>
          <c:showCatName val="0"/>
          <c:showSerName val="0"/>
          <c:showPercent val="0"/>
          <c:showBubbleSize val="0"/>
        </c:dLbls>
        <c:gapWidth val="219"/>
        <c:overlap val="-27"/>
        <c:axId val="510882799"/>
        <c:axId val="581367519"/>
      </c:barChart>
      <c:catAx>
        <c:axId val="51088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81367519"/>
        <c:crosses val="autoZero"/>
        <c:auto val="1"/>
        <c:lblAlgn val="ctr"/>
        <c:lblOffset val="100"/>
        <c:noMultiLvlLbl val="0"/>
      </c:catAx>
      <c:valAx>
        <c:axId val="581367519"/>
        <c:scaling>
          <c:orientation val="minMax"/>
        </c:scaling>
        <c:delete val="1"/>
        <c:axPos val="l"/>
        <c:numFmt formatCode="General" sourceLinked="1"/>
        <c:majorTickMark val="none"/>
        <c:minorTickMark val="none"/>
        <c:tickLblPos val="nextTo"/>
        <c:crossAx val="51088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Book Antiqua" panose="02040602050305030304" pitchFamily="18" charset="0"/>
                <a:ea typeface="+mn-ea"/>
                <a:cs typeface="+mn-cs"/>
              </a:defRPr>
            </a:pPr>
            <a:r>
              <a:rPr lang="en-US" sz="1800" dirty="0">
                <a:latin typeface="Book Antiqua" panose="02040602050305030304" pitchFamily="18" charset="0"/>
              </a:rPr>
              <a:t>Fiscal Space indicators (2021/22-2025/26)</a:t>
            </a:r>
            <a:r>
              <a:rPr lang="en-US" sz="1800" baseline="0" dirty="0">
                <a:latin typeface="Book Antiqua" panose="02040602050305030304" pitchFamily="18" charset="0"/>
              </a:rPr>
              <a:t> </a:t>
            </a:r>
            <a:endParaRPr lang="en-US" sz="1800" dirty="0">
              <a:latin typeface="Book Antiqua" panose="02040602050305030304" pitchFamily="18" charset="0"/>
            </a:endParaRPr>
          </a:p>
        </c:rich>
      </c:tx>
      <c:layout>
        <c:manualLayout>
          <c:xMode val="edge"/>
          <c:yMode val="edge"/>
          <c:x val="0.2280827067669173"/>
          <c:y val="1.674838206672924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Book Antiqua" panose="02040602050305030304" pitchFamily="18" charset="0"/>
              <a:ea typeface="+mn-ea"/>
              <a:cs typeface="+mn-cs"/>
            </a:defRPr>
          </a:pPr>
          <a:endParaRPr lang="en-US"/>
        </a:p>
      </c:txPr>
    </c:title>
    <c:autoTitleDeleted val="0"/>
    <c:plotArea>
      <c:layout>
        <c:manualLayout>
          <c:layoutTarget val="inner"/>
          <c:xMode val="edge"/>
          <c:yMode val="edge"/>
          <c:x val="2.6709222310022387E-2"/>
          <c:y val="0.15130617057900489"/>
          <c:w val="0.9577115031673672"/>
          <c:h val="0.70374327657961644"/>
        </c:manualLayout>
      </c:layout>
      <c:barChart>
        <c:barDir val="bar"/>
        <c:grouping val="clustered"/>
        <c:varyColors val="0"/>
        <c:ser>
          <c:idx val="0"/>
          <c:order val="0"/>
          <c:tx>
            <c:strRef>
              <c:f>Sheet3!$B$1</c:f>
              <c:strCache>
                <c:ptCount val="1"/>
                <c:pt idx="0">
                  <c:v>2021/22</c:v>
                </c:pt>
              </c:strCache>
            </c:strRef>
          </c:tx>
          <c:spPr>
            <a:solidFill>
              <a:schemeClr val="accent1"/>
            </a:solidFill>
            <a:ln>
              <a:noFill/>
            </a:ln>
            <a:effectLst/>
          </c:spPr>
          <c:invertIfNegative val="0"/>
          <c:cat>
            <c:strRef>
              <c:f>Sheet3!$A$2:$A$7</c:f>
              <c:strCache>
                <c:ptCount val="6"/>
                <c:pt idx="0">
                  <c:v>Current Account balance (US$ billion)</c:v>
                </c:pt>
                <c:pt idx="1">
                  <c:v>Current Account Balance (% GDP)</c:v>
                </c:pt>
                <c:pt idx="2">
                  <c:v>FDI (% GDP)</c:v>
                </c:pt>
                <c:pt idx="3">
                  <c:v>Budget balance %GDP (including grants)</c:v>
                </c:pt>
                <c:pt idx="4">
                  <c:v>Budget balance %GDP (excluding grants)</c:v>
                </c:pt>
                <c:pt idx="5">
                  <c:v>Remittances (in percent of GDP)</c:v>
                </c:pt>
              </c:strCache>
            </c:strRef>
          </c:cat>
          <c:val>
            <c:numRef>
              <c:f>Sheet3!$B$2:$B$7</c:f>
              <c:numCache>
                <c:formatCode>General</c:formatCode>
                <c:ptCount val="6"/>
                <c:pt idx="0">
                  <c:v>-5.4</c:v>
                </c:pt>
                <c:pt idx="1">
                  <c:v>-1.8</c:v>
                </c:pt>
                <c:pt idx="2">
                  <c:v>0.9</c:v>
                </c:pt>
                <c:pt idx="3">
                  <c:v>-5.5</c:v>
                </c:pt>
                <c:pt idx="4">
                  <c:v>-5.6</c:v>
                </c:pt>
                <c:pt idx="5">
                  <c:v>8.9</c:v>
                </c:pt>
              </c:numCache>
            </c:numRef>
          </c:val>
          <c:extLst>
            <c:ext xmlns:c16="http://schemas.microsoft.com/office/drawing/2014/chart" uri="{C3380CC4-5D6E-409C-BE32-E72D297353CC}">
              <c16:uniqueId val="{00000000-82E8-45AC-9C94-98C5043BB1D8}"/>
            </c:ext>
          </c:extLst>
        </c:ser>
        <c:ser>
          <c:idx val="1"/>
          <c:order val="1"/>
          <c:tx>
            <c:strRef>
              <c:f>Sheet3!$C$1</c:f>
              <c:strCache>
                <c:ptCount val="1"/>
                <c:pt idx="0">
                  <c:v>2022/23</c:v>
                </c:pt>
              </c:strCache>
            </c:strRef>
          </c:tx>
          <c:spPr>
            <a:solidFill>
              <a:schemeClr val="accent2"/>
            </a:solidFill>
            <a:ln>
              <a:noFill/>
            </a:ln>
            <a:effectLst/>
          </c:spPr>
          <c:invertIfNegative val="0"/>
          <c:cat>
            <c:strRef>
              <c:f>Sheet3!$A$2:$A$7</c:f>
              <c:strCache>
                <c:ptCount val="6"/>
                <c:pt idx="0">
                  <c:v>Current Account balance (US$ billion)</c:v>
                </c:pt>
                <c:pt idx="1">
                  <c:v>Current Account Balance (% GDP)</c:v>
                </c:pt>
                <c:pt idx="2">
                  <c:v>FDI (% GDP)</c:v>
                </c:pt>
                <c:pt idx="3">
                  <c:v>Budget balance %GDP (including grants)</c:v>
                </c:pt>
                <c:pt idx="4">
                  <c:v>Budget balance %GDP (excluding grants)</c:v>
                </c:pt>
                <c:pt idx="5">
                  <c:v>Remittances (in percent of GDP)</c:v>
                </c:pt>
              </c:strCache>
            </c:strRef>
          </c:cat>
          <c:val>
            <c:numRef>
              <c:f>Sheet3!$C$2:$C$7</c:f>
              <c:numCache>
                <c:formatCode>General</c:formatCode>
                <c:ptCount val="6"/>
                <c:pt idx="0">
                  <c:v>-6.5</c:v>
                </c:pt>
                <c:pt idx="1">
                  <c:v>-2</c:v>
                </c:pt>
                <c:pt idx="2">
                  <c:v>1.1000000000000001</c:v>
                </c:pt>
                <c:pt idx="3">
                  <c:v>-3.9</c:v>
                </c:pt>
                <c:pt idx="4">
                  <c:v>-4</c:v>
                </c:pt>
                <c:pt idx="5">
                  <c:v>8.6999999999999993</c:v>
                </c:pt>
              </c:numCache>
            </c:numRef>
          </c:val>
          <c:extLst>
            <c:ext xmlns:c16="http://schemas.microsoft.com/office/drawing/2014/chart" uri="{C3380CC4-5D6E-409C-BE32-E72D297353CC}">
              <c16:uniqueId val="{00000001-82E8-45AC-9C94-98C5043BB1D8}"/>
            </c:ext>
          </c:extLst>
        </c:ser>
        <c:ser>
          <c:idx val="2"/>
          <c:order val="2"/>
          <c:tx>
            <c:strRef>
              <c:f>Sheet3!$D$1</c:f>
              <c:strCache>
                <c:ptCount val="1"/>
                <c:pt idx="0">
                  <c:v>2023/24</c:v>
                </c:pt>
              </c:strCache>
            </c:strRef>
          </c:tx>
          <c:spPr>
            <a:solidFill>
              <a:schemeClr val="accent3"/>
            </a:solidFill>
            <a:ln>
              <a:noFill/>
            </a:ln>
            <a:effectLst/>
          </c:spPr>
          <c:invertIfNegative val="0"/>
          <c:cat>
            <c:strRef>
              <c:f>Sheet3!$A$2:$A$7</c:f>
              <c:strCache>
                <c:ptCount val="6"/>
                <c:pt idx="0">
                  <c:v>Current Account balance (US$ billion)</c:v>
                </c:pt>
                <c:pt idx="1">
                  <c:v>Current Account Balance (% GDP)</c:v>
                </c:pt>
                <c:pt idx="2">
                  <c:v>FDI (% GDP)</c:v>
                </c:pt>
                <c:pt idx="3">
                  <c:v>Budget balance %GDP (including grants)</c:v>
                </c:pt>
                <c:pt idx="4">
                  <c:v>Budget balance %GDP (excluding grants)</c:v>
                </c:pt>
                <c:pt idx="5">
                  <c:v>Remittances (in percent of GDP)</c:v>
                </c:pt>
              </c:strCache>
            </c:strRef>
          </c:cat>
          <c:val>
            <c:numRef>
              <c:f>Sheet3!$D$2:$D$7</c:f>
              <c:numCache>
                <c:formatCode>General</c:formatCode>
                <c:ptCount val="6"/>
                <c:pt idx="0">
                  <c:v>-8.3000000000000007</c:v>
                </c:pt>
                <c:pt idx="1">
                  <c:v>-2.4</c:v>
                </c:pt>
                <c:pt idx="2">
                  <c:v>1.4</c:v>
                </c:pt>
                <c:pt idx="3">
                  <c:v>-3.9</c:v>
                </c:pt>
                <c:pt idx="4">
                  <c:v>-4</c:v>
                </c:pt>
                <c:pt idx="5">
                  <c:v>8.6</c:v>
                </c:pt>
              </c:numCache>
            </c:numRef>
          </c:val>
          <c:extLst>
            <c:ext xmlns:c16="http://schemas.microsoft.com/office/drawing/2014/chart" uri="{C3380CC4-5D6E-409C-BE32-E72D297353CC}">
              <c16:uniqueId val="{00000002-82E8-45AC-9C94-98C5043BB1D8}"/>
            </c:ext>
          </c:extLst>
        </c:ser>
        <c:ser>
          <c:idx val="3"/>
          <c:order val="3"/>
          <c:tx>
            <c:strRef>
              <c:f>Sheet3!$E$1</c:f>
              <c:strCache>
                <c:ptCount val="1"/>
                <c:pt idx="0">
                  <c:v>2024/25</c:v>
                </c:pt>
              </c:strCache>
            </c:strRef>
          </c:tx>
          <c:spPr>
            <a:solidFill>
              <a:schemeClr val="accent4"/>
            </a:solidFill>
            <a:ln>
              <a:noFill/>
            </a:ln>
            <a:effectLst/>
          </c:spPr>
          <c:invertIfNegative val="0"/>
          <c:cat>
            <c:strRef>
              <c:f>Sheet3!$A$2:$A$7</c:f>
              <c:strCache>
                <c:ptCount val="6"/>
                <c:pt idx="0">
                  <c:v>Current Account balance (US$ billion)</c:v>
                </c:pt>
                <c:pt idx="1">
                  <c:v>Current Account Balance (% GDP)</c:v>
                </c:pt>
                <c:pt idx="2">
                  <c:v>FDI (% GDP)</c:v>
                </c:pt>
                <c:pt idx="3">
                  <c:v>Budget balance %GDP (including grants)</c:v>
                </c:pt>
                <c:pt idx="4">
                  <c:v>Budget balance %GDP (excluding grants)</c:v>
                </c:pt>
                <c:pt idx="5">
                  <c:v>Remittances (in percent of GDP)</c:v>
                </c:pt>
              </c:strCache>
            </c:strRef>
          </c:cat>
          <c:val>
            <c:numRef>
              <c:f>Sheet3!$E$2:$E$7</c:f>
              <c:numCache>
                <c:formatCode>General</c:formatCode>
                <c:ptCount val="6"/>
                <c:pt idx="0">
                  <c:v>-10</c:v>
                </c:pt>
                <c:pt idx="1">
                  <c:v>-2.7</c:v>
                </c:pt>
                <c:pt idx="2">
                  <c:v>1.5</c:v>
                </c:pt>
                <c:pt idx="3">
                  <c:v>-3.5</c:v>
                </c:pt>
                <c:pt idx="4">
                  <c:v>-3.6</c:v>
                </c:pt>
                <c:pt idx="5">
                  <c:v>8.5</c:v>
                </c:pt>
              </c:numCache>
            </c:numRef>
          </c:val>
          <c:extLst>
            <c:ext xmlns:c16="http://schemas.microsoft.com/office/drawing/2014/chart" uri="{C3380CC4-5D6E-409C-BE32-E72D297353CC}">
              <c16:uniqueId val="{00000003-82E8-45AC-9C94-98C5043BB1D8}"/>
            </c:ext>
          </c:extLst>
        </c:ser>
        <c:ser>
          <c:idx val="4"/>
          <c:order val="4"/>
          <c:tx>
            <c:strRef>
              <c:f>Sheet3!$F$1</c:f>
              <c:strCache>
                <c:ptCount val="1"/>
                <c:pt idx="0">
                  <c:v>2025/26</c:v>
                </c:pt>
              </c:strCache>
            </c:strRef>
          </c:tx>
          <c:spPr>
            <a:solidFill>
              <a:schemeClr val="accent5"/>
            </a:solidFill>
            <a:ln>
              <a:noFill/>
            </a:ln>
            <a:effectLst/>
          </c:spPr>
          <c:invertIfNegative val="0"/>
          <c:cat>
            <c:strRef>
              <c:f>Sheet3!$A$2:$A$7</c:f>
              <c:strCache>
                <c:ptCount val="6"/>
                <c:pt idx="0">
                  <c:v>Current Account balance (US$ billion)</c:v>
                </c:pt>
                <c:pt idx="1">
                  <c:v>Current Account Balance (% GDP)</c:v>
                </c:pt>
                <c:pt idx="2">
                  <c:v>FDI (% GDP)</c:v>
                </c:pt>
                <c:pt idx="3">
                  <c:v>Budget balance %GDP (including grants)</c:v>
                </c:pt>
                <c:pt idx="4">
                  <c:v>Budget balance %GDP (excluding grants)</c:v>
                </c:pt>
                <c:pt idx="5">
                  <c:v>Remittances (in percent of GDP)</c:v>
                </c:pt>
              </c:strCache>
            </c:strRef>
          </c:cat>
          <c:val>
            <c:numRef>
              <c:f>Sheet3!$F$2:$F$7</c:f>
              <c:numCache>
                <c:formatCode>General</c:formatCode>
                <c:ptCount val="6"/>
                <c:pt idx="0">
                  <c:v>-11.5</c:v>
                </c:pt>
                <c:pt idx="1">
                  <c:v>-2.9</c:v>
                </c:pt>
                <c:pt idx="2">
                  <c:v>1.5</c:v>
                </c:pt>
                <c:pt idx="3">
                  <c:v>-2.9</c:v>
                </c:pt>
                <c:pt idx="4">
                  <c:v>-3</c:v>
                </c:pt>
                <c:pt idx="5">
                  <c:v>8.4</c:v>
                </c:pt>
              </c:numCache>
            </c:numRef>
          </c:val>
          <c:extLst>
            <c:ext xmlns:c16="http://schemas.microsoft.com/office/drawing/2014/chart" uri="{C3380CC4-5D6E-409C-BE32-E72D297353CC}">
              <c16:uniqueId val="{00000004-82E8-45AC-9C94-98C5043BB1D8}"/>
            </c:ext>
          </c:extLst>
        </c:ser>
        <c:dLbls>
          <c:showLegendKey val="0"/>
          <c:showVal val="0"/>
          <c:showCatName val="0"/>
          <c:showSerName val="0"/>
          <c:showPercent val="0"/>
          <c:showBubbleSize val="0"/>
        </c:dLbls>
        <c:gapWidth val="182"/>
        <c:axId val="1807105839"/>
        <c:axId val="1807112079"/>
      </c:barChart>
      <c:catAx>
        <c:axId val="1807105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IBM Plex Serif" panose="02060503050406000203" pitchFamily="18" charset="0"/>
                <a:ea typeface="+mn-ea"/>
                <a:cs typeface="+mn-cs"/>
              </a:defRPr>
            </a:pPr>
            <a:endParaRPr lang="en-US"/>
          </a:p>
        </c:txPr>
        <c:crossAx val="1807112079"/>
        <c:crosses val="autoZero"/>
        <c:auto val="1"/>
        <c:lblAlgn val="ctr"/>
        <c:lblOffset val="100"/>
        <c:noMultiLvlLbl val="0"/>
      </c:catAx>
      <c:valAx>
        <c:axId val="18071120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ook Antiqua" panose="02040602050305030304" pitchFamily="18" charset="0"/>
                <a:ea typeface="+mn-ea"/>
                <a:cs typeface="+mn-cs"/>
              </a:defRPr>
            </a:pPr>
            <a:endParaRPr lang="en-US"/>
          </a:p>
        </c:txPr>
        <c:crossAx val="1807105839"/>
        <c:crosses val="autoZero"/>
        <c:crossBetween val="between"/>
      </c:valAx>
      <c:spPr>
        <a:noFill/>
        <a:ln>
          <a:noFill/>
        </a:ln>
        <a:effectLst/>
      </c:spPr>
    </c:plotArea>
    <c:legend>
      <c:legendPos val="b"/>
      <c:layout>
        <c:manualLayout>
          <c:xMode val="edge"/>
          <c:yMode val="edge"/>
          <c:x val="0.7353750987751877"/>
          <c:y val="0.3534890269576576"/>
          <c:w val="0.20177164274112117"/>
          <c:h val="0.2961384822773165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ook Antiqua" panose="020406020503050303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Sheet4!$B$1</c:f>
              <c:strCache>
                <c:ptCount val="1"/>
                <c:pt idx="0">
                  <c:v>2021/22</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Book Antiqua" panose="020406020503050303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Sheet4!$A$2</c:f>
              <c:strCache>
                <c:ptCount val="1"/>
                <c:pt idx="0">
                  <c:v>Trade Deficit</c:v>
                </c:pt>
              </c:strCache>
            </c:strRef>
          </c:cat>
          <c:val>
            <c:numRef>
              <c:f>Sheet4!$B$2</c:f>
              <c:numCache>
                <c:formatCode>General</c:formatCode>
                <c:ptCount val="1"/>
                <c:pt idx="0">
                  <c:v>-25.26</c:v>
                </c:pt>
              </c:numCache>
            </c:numRef>
          </c:val>
          <c:extLst>
            <c:ext xmlns:c16="http://schemas.microsoft.com/office/drawing/2014/chart" uri="{C3380CC4-5D6E-409C-BE32-E72D297353CC}">
              <c16:uniqueId val="{00000000-6D35-45B6-97F3-A6D8DB262EB2}"/>
            </c:ext>
          </c:extLst>
        </c:ser>
        <c:ser>
          <c:idx val="1"/>
          <c:order val="1"/>
          <c:tx>
            <c:strRef>
              <c:f>Sheet4!$C$1</c:f>
              <c:strCache>
                <c:ptCount val="1"/>
                <c:pt idx="0">
                  <c:v>2022/23</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Book Antiqua" panose="020406020503050303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Sheet4!$A$2</c:f>
              <c:strCache>
                <c:ptCount val="1"/>
                <c:pt idx="0">
                  <c:v>Trade Deficit</c:v>
                </c:pt>
              </c:strCache>
            </c:strRef>
          </c:cat>
          <c:val>
            <c:numRef>
              <c:f>Sheet4!$C$2</c:f>
              <c:numCache>
                <c:formatCode>General</c:formatCode>
                <c:ptCount val="1"/>
                <c:pt idx="0">
                  <c:v>-28.1</c:v>
                </c:pt>
              </c:numCache>
            </c:numRef>
          </c:val>
          <c:extLst>
            <c:ext xmlns:c16="http://schemas.microsoft.com/office/drawing/2014/chart" uri="{C3380CC4-5D6E-409C-BE32-E72D297353CC}">
              <c16:uniqueId val="{00000001-6D35-45B6-97F3-A6D8DB262EB2}"/>
            </c:ext>
          </c:extLst>
        </c:ser>
        <c:ser>
          <c:idx val="2"/>
          <c:order val="2"/>
          <c:tx>
            <c:strRef>
              <c:f>Sheet4!$D$1</c:f>
              <c:strCache>
                <c:ptCount val="1"/>
                <c:pt idx="0">
                  <c:v>2023/24</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Book Antiqua" panose="020406020503050303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Sheet4!$A$2</c:f>
              <c:strCache>
                <c:ptCount val="1"/>
                <c:pt idx="0">
                  <c:v>Trade Deficit</c:v>
                </c:pt>
              </c:strCache>
            </c:strRef>
          </c:cat>
          <c:val>
            <c:numRef>
              <c:f>Sheet4!$D$2</c:f>
              <c:numCache>
                <c:formatCode>General</c:formatCode>
                <c:ptCount val="1"/>
                <c:pt idx="0">
                  <c:v>-31.44</c:v>
                </c:pt>
              </c:numCache>
            </c:numRef>
          </c:val>
          <c:extLst>
            <c:ext xmlns:c16="http://schemas.microsoft.com/office/drawing/2014/chart" uri="{C3380CC4-5D6E-409C-BE32-E72D297353CC}">
              <c16:uniqueId val="{00000002-6D35-45B6-97F3-A6D8DB262EB2}"/>
            </c:ext>
          </c:extLst>
        </c:ser>
        <c:ser>
          <c:idx val="3"/>
          <c:order val="3"/>
          <c:tx>
            <c:strRef>
              <c:f>Sheet4!$E$1</c:f>
              <c:strCache>
                <c:ptCount val="1"/>
                <c:pt idx="0">
                  <c:v>2024/25</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Book Antiqua" panose="020406020503050303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Sheet4!$A$2</c:f>
              <c:strCache>
                <c:ptCount val="1"/>
                <c:pt idx="0">
                  <c:v>Trade Deficit</c:v>
                </c:pt>
              </c:strCache>
            </c:strRef>
          </c:cat>
          <c:val>
            <c:numRef>
              <c:f>Sheet4!$E$2</c:f>
              <c:numCache>
                <c:formatCode>General</c:formatCode>
                <c:ptCount val="1"/>
                <c:pt idx="0">
                  <c:v>-34.36</c:v>
                </c:pt>
              </c:numCache>
            </c:numRef>
          </c:val>
          <c:extLst>
            <c:ext xmlns:c16="http://schemas.microsoft.com/office/drawing/2014/chart" uri="{C3380CC4-5D6E-409C-BE32-E72D297353CC}">
              <c16:uniqueId val="{00000003-6D35-45B6-97F3-A6D8DB262EB2}"/>
            </c:ext>
          </c:extLst>
        </c:ser>
        <c:ser>
          <c:idx val="4"/>
          <c:order val="4"/>
          <c:tx>
            <c:strRef>
              <c:f>Sheet4!$F$1</c:f>
              <c:strCache>
                <c:ptCount val="1"/>
                <c:pt idx="0">
                  <c:v>2025/26</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Book Antiqua" panose="020406020503050303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Sheet4!$A$2</c:f>
              <c:strCache>
                <c:ptCount val="1"/>
                <c:pt idx="0">
                  <c:v>Trade Deficit</c:v>
                </c:pt>
              </c:strCache>
            </c:strRef>
          </c:cat>
          <c:val>
            <c:numRef>
              <c:f>Sheet4!$F$2</c:f>
              <c:numCache>
                <c:formatCode>General</c:formatCode>
                <c:ptCount val="1"/>
                <c:pt idx="0">
                  <c:v>-37.51</c:v>
                </c:pt>
              </c:numCache>
            </c:numRef>
          </c:val>
          <c:extLst>
            <c:ext xmlns:c16="http://schemas.microsoft.com/office/drawing/2014/chart" uri="{C3380CC4-5D6E-409C-BE32-E72D297353CC}">
              <c16:uniqueId val="{00000004-6D35-45B6-97F3-A6D8DB262EB2}"/>
            </c:ext>
          </c:extLst>
        </c:ser>
        <c:dLbls>
          <c:dLblPos val="outEnd"/>
          <c:showLegendKey val="0"/>
          <c:showVal val="1"/>
          <c:showCatName val="0"/>
          <c:showSerName val="0"/>
          <c:showPercent val="0"/>
          <c:showBubbleSize val="0"/>
        </c:dLbls>
        <c:gapWidth val="444"/>
        <c:overlap val="-90"/>
        <c:axId val="1807119151"/>
        <c:axId val="1807119567"/>
      </c:barChart>
      <c:catAx>
        <c:axId val="18071191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chemeClr val="tx1"/>
                </a:solidFill>
                <a:latin typeface="Book Antiqua" panose="02040602050305030304" pitchFamily="18" charset="0"/>
                <a:ea typeface="+mn-ea"/>
                <a:cs typeface="+mn-cs"/>
              </a:defRPr>
            </a:pPr>
            <a:endParaRPr lang="en-US"/>
          </a:p>
        </c:txPr>
        <c:crossAx val="1807119567"/>
        <c:crosses val="autoZero"/>
        <c:auto val="1"/>
        <c:lblAlgn val="ctr"/>
        <c:lblOffset val="100"/>
        <c:noMultiLvlLbl val="0"/>
      </c:catAx>
      <c:valAx>
        <c:axId val="1807119567"/>
        <c:scaling>
          <c:orientation val="minMax"/>
        </c:scaling>
        <c:delete val="1"/>
        <c:axPos val="l"/>
        <c:numFmt formatCode="General" sourceLinked="1"/>
        <c:majorTickMark val="none"/>
        <c:minorTickMark val="none"/>
        <c:tickLblPos val="nextTo"/>
        <c:crossAx val="180711915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Book Antiqua" panose="020406020503050303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Revenue</c:v>
                </c:pt>
              </c:strCache>
            </c:strRef>
          </c:tx>
          <c:spPr>
            <a:ln w="28575" cap="rnd">
              <a:solidFill>
                <a:schemeClr val="accent1"/>
              </a:solidFill>
              <a:round/>
            </a:ln>
            <a:effectLst/>
          </c:spPr>
          <c:marker>
            <c:symbol val="none"/>
          </c:marker>
          <c:cat>
            <c:strRef>
              <c:f>Sheet1!$A$2:$A$18</c:f>
              <c:strCache>
                <c:ptCount val="17"/>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pt idx="14">
                  <c:v>2023/24*</c:v>
                </c:pt>
                <c:pt idx="15">
                  <c:v>2024/25*</c:v>
                </c:pt>
                <c:pt idx="16">
                  <c:v>2025/26*</c:v>
                </c:pt>
              </c:strCache>
            </c:strRef>
          </c:cat>
          <c:val>
            <c:numRef>
              <c:f>Sheet1!$B$2:$B$18</c:f>
              <c:numCache>
                <c:formatCode>General</c:formatCode>
                <c:ptCount val="17"/>
                <c:pt idx="0">
                  <c:v>14</c:v>
                </c:pt>
                <c:pt idx="1">
                  <c:v>12.3</c:v>
                </c:pt>
                <c:pt idx="2">
                  <c:v>12.8</c:v>
                </c:pt>
                <c:pt idx="3">
                  <c:v>13.3</c:v>
                </c:pt>
                <c:pt idx="4">
                  <c:v>14.5</c:v>
                </c:pt>
                <c:pt idx="5">
                  <c:v>14.3</c:v>
                </c:pt>
                <c:pt idx="6">
                  <c:v>15.3</c:v>
                </c:pt>
                <c:pt idx="7">
                  <c:v>15.5</c:v>
                </c:pt>
                <c:pt idx="8">
                  <c:v>15.1</c:v>
                </c:pt>
                <c:pt idx="9">
                  <c:v>12.9</c:v>
                </c:pt>
                <c:pt idx="10">
                  <c:v>15</c:v>
                </c:pt>
                <c:pt idx="11">
                  <c:v>15.7</c:v>
                </c:pt>
                <c:pt idx="12">
                  <c:v>16.899999999999999</c:v>
                </c:pt>
                <c:pt idx="13">
                  <c:v>17.399999999999999</c:v>
                </c:pt>
                <c:pt idx="14">
                  <c:v>17.5</c:v>
                </c:pt>
                <c:pt idx="15">
                  <c:v>17.5</c:v>
                </c:pt>
                <c:pt idx="16">
                  <c:v>17.5</c:v>
                </c:pt>
              </c:numCache>
            </c:numRef>
          </c:val>
          <c:smooth val="0"/>
          <c:extLst>
            <c:ext xmlns:c16="http://schemas.microsoft.com/office/drawing/2014/chart" uri="{C3380CC4-5D6E-409C-BE32-E72D297353CC}">
              <c16:uniqueId val="{00000000-BBB5-4C62-B6B4-69CA6DE8E577}"/>
            </c:ext>
          </c:extLst>
        </c:ser>
        <c:ser>
          <c:idx val="1"/>
          <c:order val="1"/>
          <c:tx>
            <c:strRef>
              <c:f>Sheet1!$C$1</c:f>
              <c:strCache>
                <c:ptCount val="1"/>
                <c:pt idx="0">
                  <c:v>Tax Revenue</c:v>
                </c:pt>
              </c:strCache>
            </c:strRef>
          </c:tx>
          <c:spPr>
            <a:ln w="28575" cap="rnd">
              <a:solidFill>
                <a:schemeClr val="accent2"/>
              </a:solidFill>
              <a:round/>
            </a:ln>
            <a:effectLst/>
          </c:spPr>
          <c:marker>
            <c:symbol val="none"/>
          </c:marker>
          <c:cat>
            <c:strRef>
              <c:f>Sheet1!$A$2:$A$18</c:f>
              <c:strCache>
                <c:ptCount val="17"/>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pt idx="14">
                  <c:v>2023/24*</c:v>
                </c:pt>
                <c:pt idx="15">
                  <c:v>2024/25*</c:v>
                </c:pt>
                <c:pt idx="16">
                  <c:v>2025/26*</c:v>
                </c:pt>
              </c:strCache>
            </c:strRef>
          </c:cat>
          <c:val>
            <c:numRef>
              <c:f>Sheet1!$C$2:$C$18</c:f>
              <c:numCache>
                <c:formatCode>General</c:formatCode>
                <c:ptCount val="17"/>
                <c:pt idx="0">
                  <c:v>9.9</c:v>
                </c:pt>
                <c:pt idx="1">
                  <c:v>9.3000000000000007</c:v>
                </c:pt>
                <c:pt idx="2">
                  <c:v>10.199999999999999</c:v>
                </c:pt>
                <c:pt idx="3">
                  <c:v>9.8000000000000007</c:v>
                </c:pt>
                <c:pt idx="4">
                  <c:v>10.199999999999999</c:v>
                </c:pt>
                <c:pt idx="5">
                  <c:v>11</c:v>
                </c:pt>
                <c:pt idx="6">
                  <c:v>12.6</c:v>
                </c:pt>
                <c:pt idx="7">
                  <c:v>12.4</c:v>
                </c:pt>
                <c:pt idx="8">
                  <c:v>12.9</c:v>
                </c:pt>
                <c:pt idx="9">
                  <c:v>11.8</c:v>
                </c:pt>
                <c:pt idx="10">
                  <c:v>11.4</c:v>
                </c:pt>
                <c:pt idx="11">
                  <c:v>12.7</c:v>
                </c:pt>
                <c:pt idx="12">
                  <c:v>14.2</c:v>
                </c:pt>
                <c:pt idx="13">
                  <c:v>14.7</c:v>
                </c:pt>
                <c:pt idx="14">
                  <c:v>14.8</c:v>
                </c:pt>
                <c:pt idx="15">
                  <c:v>14.8</c:v>
                </c:pt>
                <c:pt idx="16">
                  <c:v>14.8</c:v>
                </c:pt>
              </c:numCache>
            </c:numRef>
          </c:val>
          <c:smooth val="0"/>
          <c:extLst>
            <c:ext xmlns:c16="http://schemas.microsoft.com/office/drawing/2014/chart" uri="{C3380CC4-5D6E-409C-BE32-E72D297353CC}">
              <c16:uniqueId val="{00000001-BBB5-4C62-B6B4-69CA6DE8E577}"/>
            </c:ext>
          </c:extLst>
        </c:ser>
        <c:dLbls>
          <c:showLegendKey val="0"/>
          <c:showVal val="0"/>
          <c:showCatName val="0"/>
          <c:showSerName val="0"/>
          <c:showPercent val="0"/>
          <c:showBubbleSize val="0"/>
        </c:dLbls>
        <c:smooth val="0"/>
        <c:axId val="360214632"/>
        <c:axId val="360209056"/>
      </c:lineChart>
      <c:catAx>
        <c:axId val="360214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IBM Plex Serif" panose="02060503050406000203" pitchFamily="18" charset="0"/>
                <a:ea typeface="+mn-ea"/>
                <a:cs typeface="+mn-cs"/>
              </a:defRPr>
            </a:pPr>
            <a:endParaRPr lang="en-US"/>
          </a:p>
        </c:txPr>
        <c:crossAx val="360209056"/>
        <c:crosses val="autoZero"/>
        <c:auto val="1"/>
        <c:lblAlgn val="ctr"/>
        <c:lblOffset val="100"/>
        <c:noMultiLvlLbl val="0"/>
      </c:catAx>
      <c:valAx>
        <c:axId val="360209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IBM Plex Serif" panose="02060503050406000203" pitchFamily="18" charset="0"/>
                    <a:ea typeface="+mn-ea"/>
                    <a:cs typeface="+mn-cs"/>
                  </a:defRPr>
                </a:pPr>
                <a:r>
                  <a:rPr lang="en-US" dirty="0">
                    <a:solidFill>
                      <a:schemeClr val="tx1"/>
                    </a:solidFill>
                    <a:latin typeface="IBM Plex Serif" panose="02060503050406000203" pitchFamily="18" charset="0"/>
                  </a:rPr>
                  <a:t>Revenue</a:t>
                </a:r>
              </a:p>
              <a:p>
                <a:pPr>
                  <a:defRPr>
                    <a:solidFill>
                      <a:schemeClr val="tx1"/>
                    </a:solidFill>
                    <a:latin typeface="IBM Plex Serif" panose="02060503050406000203" pitchFamily="18" charset="0"/>
                  </a:defRPr>
                </a:pPr>
                <a:r>
                  <a:rPr lang="en-US" dirty="0">
                    <a:solidFill>
                      <a:schemeClr val="tx1"/>
                    </a:solidFill>
                    <a:latin typeface="IBM Plex Serif" panose="02060503050406000203" pitchFamily="18" charset="0"/>
                  </a:rPr>
                  <a:t>e %GDP</a:t>
                </a:r>
              </a:p>
            </c:rich>
          </c:tx>
          <c:layout>
            <c:manualLayout>
              <c:xMode val="edge"/>
              <c:yMode val="edge"/>
              <c:x val="3.0555555555555555E-2"/>
              <c:y val="0.3166608340624089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IBM Plex Serif" panose="02060503050406000203" pitchFamily="18"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0214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sng" strike="noStrike" kern="1200" spc="0" baseline="0">
                <a:solidFill>
                  <a:schemeClr val="tx1">
                    <a:lumMod val="65000"/>
                    <a:lumOff val="35000"/>
                  </a:schemeClr>
                </a:solidFill>
                <a:latin typeface="Century Gothic" panose="020B0502020202020204" pitchFamily="34" charset="0"/>
                <a:ea typeface="+mn-ea"/>
                <a:cs typeface="+mn-cs"/>
              </a:defRPr>
            </a:pPr>
            <a:r>
              <a:rPr lang="en-US" sz="1600" u="sng" dirty="0"/>
              <a:t>Saving from reducing subsidies (average per year; USD million</a:t>
            </a:r>
          </a:p>
        </c:rich>
      </c:tx>
      <c:layout>
        <c:manualLayout>
          <c:xMode val="edge"/>
          <c:yMode val="edge"/>
          <c:x val="0.13174278566705744"/>
          <c:y val="4.3377148174516551E-2"/>
        </c:manualLayout>
      </c:layout>
      <c:overlay val="0"/>
      <c:spPr>
        <a:noFill/>
        <a:ln>
          <a:noFill/>
        </a:ln>
        <a:effectLst/>
      </c:spPr>
      <c:txPr>
        <a:bodyPr rot="0" spcFirstLastPara="1" vertOverflow="ellipsis" vert="horz" wrap="square" anchor="ctr" anchorCtr="1"/>
        <a:lstStyle/>
        <a:p>
          <a:pPr>
            <a:defRPr sz="1600" b="0" i="0" u="sng"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bar"/>
        <c:grouping val="clustered"/>
        <c:varyColors val="0"/>
        <c:ser>
          <c:idx val="0"/>
          <c:order val="0"/>
          <c:tx>
            <c:strRef>
              <c:f>Sheet3!$B$1</c:f>
              <c:strCache>
                <c:ptCount val="1"/>
                <c:pt idx="0">
                  <c:v>USD million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Sheet3!$A$2:$A$4</c:f>
              <c:strCache>
                <c:ptCount val="3"/>
                <c:pt idx="0">
                  <c:v>Scenario 1  (35%)</c:v>
                </c:pt>
                <c:pt idx="1">
                  <c:v>Scenario 2 (50%)</c:v>
                </c:pt>
                <c:pt idx="2">
                  <c:v>Scenario 3 (75%)</c:v>
                </c:pt>
              </c:strCache>
            </c:strRef>
          </c:cat>
          <c:val>
            <c:numRef>
              <c:f>Sheet3!$B$2:$B$4</c:f>
              <c:numCache>
                <c:formatCode>General</c:formatCode>
                <c:ptCount val="3"/>
                <c:pt idx="0">
                  <c:v>665</c:v>
                </c:pt>
                <c:pt idx="1">
                  <c:v>950</c:v>
                </c:pt>
                <c:pt idx="2">
                  <c:v>1430</c:v>
                </c:pt>
              </c:numCache>
            </c:numRef>
          </c:val>
          <c:extLst>
            <c:ext xmlns:c16="http://schemas.microsoft.com/office/drawing/2014/chart" uri="{C3380CC4-5D6E-409C-BE32-E72D297353CC}">
              <c16:uniqueId val="{00000000-34A9-47B6-A558-F389A1C694B3}"/>
            </c:ext>
          </c:extLst>
        </c:ser>
        <c:dLbls>
          <c:showLegendKey val="0"/>
          <c:showVal val="0"/>
          <c:showCatName val="0"/>
          <c:showSerName val="0"/>
          <c:showPercent val="0"/>
          <c:showBubbleSize val="0"/>
        </c:dLbls>
        <c:gapWidth val="182"/>
        <c:axId val="92313920"/>
        <c:axId val="92310592"/>
      </c:barChart>
      <c:catAx>
        <c:axId val="92313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92310592"/>
        <c:crosses val="autoZero"/>
        <c:auto val="1"/>
        <c:lblAlgn val="ctr"/>
        <c:lblOffset val="100"/>
        <c:noMultiLvlLbl val="0"/>
      </c:catAx>
      <c:valAx>
        <c:axId val="92310592"/>
        <c:scaling>
          <c:orientation val="minMax"/>
        </c:scaling>
        <c:delete val="1"/>
        <c:axPos val="b"/>
        <c:numFmt formatCode="General" sourceLinked="1"/>
        <c:majorTickMark val="none"/>
        <c:minorTickMark val="none"/>
        <c:tickLblPos val="nextTo"/>
        <c:crossAx val="9231392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a:latin typeface="Century Gothic" panose="020B0502020202020204" pitchFamily="34" charset="0"/>
              </a:rPr>
              <a:t>Average Annual Savings (USD billion) from</a:t>
            </a:r>
            <a:r>
              <a:rPr lang="en-US" sz="1600" baseline="0">
                <a:latin typeface="Century Gothic" panose="020B0502020202020204" pitchFamily="34" charset="0"/>
              </a:rPr>
              <a:t> reducing inefficiencies </a:t>
            </a:r>
            <a:endParaRPr lang="en-US" sz="160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bar"/>
        <c:grouping val="stacked"/>
        <c:varyColors val="0"/>
        <c:ser>
          <c:idx val="0"/>
          <c:order val="0"/>
          <c:tx>
            <c:strRef>
              <c:f>Sheet2!$B$1</c:f>
              <c:strCache>
                <c:ptCount val="1"/>
                <c:pt idx="0">
                  <c:v>Power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Scenario 1  (35%)</c:v>
                </c:pt>
                <c:pt idx="1">
                  <c:v>Scenario 2 (50%)</c:v>
                </c:pt>
                <c:pt idx="2">
                  <c:v>Scenario 3 (75%)</c:v>
                </c:pt>
              </c:strCache>
            </c:strRef>
          </c:cat>
          <c:val>
            <c:numRef>
              <c:f>Sheet2!$B$2:$B$4</c:f>
              <c:numCache>
                <c:formatCode>General</c:formatCode>
                <c:ptCount val="3"/>
                <c:pt idx="0">
                  <c:v>6.19</c:v>
                </c:pt>
                <c:pt idx="1">
                  <c:v>8.85</c:v>
                </c:pt>
                <c:pt idx="2">
                  <c:v>13.27</c:v>
                </c:pt>
              </c:numCache>
            </c:numRef>
          </c:val>
          <c:extLst>
            <c:ext xmlns:c16="http://schemas.microsoft.com/office/drawing/2014/chart" uri="{C3380CC4-5D6E-409C-BE32-E72D297353CC}">
              <c16:uniqueId val="{00000000-C9B5-4C76-B689-CD6D99D6A861}"/>
            </c:ext>
          </c:extLst>
        </c:ser>
        <c:ser>
          <c:idx val="1"/>
          <c:order val="1"/>
          <c:tx>
            <c:strRef>
              <c:f>Sheet2!$C$1</c:f>
              <c:strCache>
                <c:ptCount val="1"/>
                <c:pt idx="0">
                  <c:v>Tranport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Scenario 1  (35%)</c:v>
                </c:pt>
                <c:pt idx="1">
                  <c:v>Scenario 2 (50%)</c:v>
                </c:pt>
                <c:pt idx="2">
                  <c:v>Scenario 3 (75%)</c:v>
                </c:pt>
              </c:strCache>
            </c:strRef>
          </c:cat>
          <c:val>
            <c:numRef>
              <c:f>Sheet2!$C$2:$C$4</c:f>
              <c:numCache>
                <c:formatCode>General</c:formatCode>
                <c:ptCount val="3"/>
                <c:pt idx="0">
                  <c:v>5.51</c:v>
                </c:pt>
                <c:pt idx="1">
                  <c:v>7.87</c:v>
                </c:pt>
                <c:pt idx="2">
                  <c:v>9.44</c:v>
                </c:pt>
              </c:numCache>
            </c:numRef>
          </c:val>
          <c:extLst>
            <c:ext xmlns:c16="http://schemas.microsoft.com/office/drawing/2014/chart" uri="{C3380CC4-5D6E-409C-BE32-E72D297353CC}">
              <c16:uniqueId val="{00000001-C9B5-4C76-B689-CD6D99D6A861}"/>
            </c:ext>
          </c:extLst>
        </c:ser>
        <c:dLbls>
          <c:showLegendKey val="0"/>
          <c:showVal val="0"/>
          <c:showCatName val="0"/>
          <c:showSerName val="0"/>
          <c:showPercent val="0"/>
          <c:showBubbleSize val="0"/>
        </c:dLbls>
        <c:gapWidth val="150"/>
        <c:overlap val="100"/>
        <c:axId val="425102672"/>
        <c:axId val="425102256"/>
      </c:barChart>
      <c:catAx>
        <c:axId val="42510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25102256"/>
        <c:crosses val="autoZero"/>
        <c:auto val="1"/>
        <c:lblAlgn val="ctr"/>
        <c:lblOffset val="100"/>
        <c:noMultiLvlLbl val="0"/>
      </c:catAx>
      <c:valAx>
        <c:axId val="425102256"/>
        <c:scaling>
          <c:orientation val="minMax"/>
        </c:scaling>
        <c:delete val="1"/>
        <c:axPos val="b"/>
        <c:numFmt formatCode="General" sourceLinked="1"/>
        <c:majorTickMark val="none"/>
        <c:minorTickMark val="none"/>
        <c:tickLblPos val="nextTo"/>
        <c:crossAx val="425102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987990036623663E-2"/>
          <c:y val="2.7919998113351593E-2"/>
          <c:w val="0.96002401992675268"/>
          <c:h val="0.56795371795645599"/>
        </c:manualLayout>
      </c:layout>
      <c:barChart>
        <c:barDir val="col"/>
        <c:grouping val="clustered"/>
        <c:varyColors val="0"/>
        <c:ser>
          <c:idx val="0"/>
          <c:order val="0"/>
          <c:tx>
            <c:strRef>
              <c:f>Sheet1!$A$3</c:f>
              <c:strCache>
                <c:ptCount val="1"/>
                <c:pt idx="0">
                  <c:v>Total Exports per annum (Billion USD)</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Sheet1!$B$1:$E$2</c:f>
              <c:multiLvlStrCache>
                <c:ptCount val="4"/>
                <c:lvl>
                  <c:pt idx="0">
                    <c:v>(Exports at 8.7 percent of GDP)</c:v>
                  </c:pt>
                  <c:pt idx="1">
                    <c:v>(Exports at 14.80 percent of GDP)</c:v>
                  </c:pt>
                  <c:pt idx="2">
                    <c:v>(Exports at 19.85 percent of GDP)</c:v>
                  </c:pt>
                  <c:pt idx="3">
                    <c:v>(Exports at 22.91 percent of GDP)</c:v>
                  </c:pt>
                </c:lvl>
                <c:lvl>
                  <c:pt idx="0">
                    <c:v>(Base line)</c:v>
                  </c:pt>
                  <c:pt idx="1">
                    <c:v>Scenario 1</c:v>
                  </c:pt>
                  <c:pt idx="2">
                    <c:v>Scenario 2</c:v>
                  </c:pt>
                  <c:pt idx="3">
                    <c:v>Scenario 3</c:v>
                  </c:pt>
                </c:lvl>
              </c:multiLvlStrCache>
            </c:multiLvlStrRef>
          </c:cat>
          <c:val>
            <c:numRef>
              <c:f>Sheet1!$B$3:$E$3</c:f>
              <c:numCache>
                <c:formatCode>General</c:formatCode>
                <c:ptCount val="4"/>
                <c:pt idx="0">
                  <c:v>27.37</c:v>
                </c:pt>
                <c:pt idx="1">
                  <c:v>46.56</c:v>
                </c:pt>
                <c:pt idx="2">
                  <c:v>62.44</c:v>
                </c:pt>
                <c:pt idx="3">
                  <c:v>72.069999999999993</c:v>
                </c:pt>
              </c:numCache>
            </c:numRef>
          </c:val>
          <c:extLst>
            <c:ext xmlns:c16="http://schemas.microsoft.com/office/drawing/2014/chart" uri="{C3380CC4-5D6E-409C-BE32-E72D297353CC}">
              <c16:uniqueId val="{00000000-E1C8-454A-8ABF-2D78B9D01601}"/>
            </c:ext>
          </c:extLst>
        </c:ser>
        <c:ser>
          <c:idx val="1"/>
          <c:order val="1"/>
          <c:tx>
            <c:strRef>
              <c:f>Sheet1!$A$4</c:f>
              <c:strCache>
                <c:ptCount val="1"/>
                <c:pt idx="0">
                  <c:v>Total Exports till 2030 (Billion USD)</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Sheet1!$B$1:$E$2</c:f>
              <c:multiLvlStrCache>
                <c:ptCount val="4"/>
                <c:lvl>
                  <c:pt idx="0">
                    <c:v>(Exports at 8.7 percent of GDP)</c:v>
                  </c:pt>
                  <c:pt idx="1">
                    <c:v>(Exports at 14.80 percent of GDP)</c:v>
                  </c:pt>
                  <c:pt idx="2">
                    <c:v>(Exports at 19.85 percent of GDP)</c:v>
                  </c:pt>
                  <c:pt idx="3">
                    <c:v>(Exports at 22.91 percent of GDP)</c:v>
                  </c:pt>
                </c:lvl>
                <c:lvl>
                  <c:pt idx="0">
                    <c:v>(Base line)</c:v>
                  </c:pt>
                  <c:pt idx="1">
                    <c:v>Scenario 1</c:v>
                  </c:pt>
                  <c:pt idx="2">
                    <c:v>Scenario 2</c:v>
                  </c:pt>
                  <c:pt idx="3">
                    <c:v>Scenario 3</c:v>
                  </c:pt>
                </c:lvl>
              </c:multiLvlStrCache>
            </c:multiLvlStrRef>
          </c:cat>
          <c:val>
            <c:numRef>
              <c:f>Sheet1!$B$4:$E$4</c:f>
              <c:numCache>
                <c:formatCode>General</c:formatCode>
                <c:ptCount val="4"/>
                <c:pt idx="0">
                  <c:v>273.7</c:v>
                </c:pt>
                <c:pt idx="1">
                  <c:v>465.6</c:v>
                </c:pt>
                <c:pt idx="2">
                  <c:v>624.4</c:v>
                </c:pt>
                <c:pt idx="3">
                  <c:v>720.7</c:v>
                </c:pt>
              </c:numCache>
            </c:numRef>
          </c:val>
          <c:extLst>
            <c:ext xmlns:c16="http://schemas.microsoft.com/office/drawing/2014/chart" uri="{C3380CC4-5D6E-409C-BE32-E72D297353CC}">
              <c16:uniqueId val="{00000001-E1C8-454A-8ABF-2D78B9D01601}"/>
            </c:ext>
          </c:extLst>
        </c:ser>
        <c:dLbls>
          <c:showLegendKey val="0"/>
          <c:showVal val="1"/>
          <c:showCatName val="0"/>
          <c:showSerName val="0"/>
          <c:showPercent val="0"/>
          <c:showBubbleSize val="0"/>
        </c:dLbls>
        <c:gapWidth val="100"/>
        <c:overlap val="-24"/>
        <c:axId val="460256536"/>
        <c:axId val="460249976"/>
      </c:barChart>
      <c:catAx>
        <c:axId val="46025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460249976"/>
        <c:crosses val="autoZero"/>
        <c:auto val="1"/>
        <c:lblAlgn val="ctr"/>
        <c:lblOffset val="100"/>
        <c:noMultiLvlLbl val="0"/>
      </c:catAx>
      <c:valAx>
        <c:axId val="4602499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0256536"/>
        <c:crosses val="autoZero"/>
        <c:crossBetween val="between"/>
        <c:majorUnit val="200"/>
        <c:minorUnit val="50"/>
      </c:valAx>
      <c:spPr>
        <a:noFill/>
        <a:ln>
          <a:noFill/>
        </a:ln>
        <a:effectLst/>
      </c:spPr>
    </c:plotArea>
    <c:legend>
      <c:legendPos val="b"/>
      <c:layout>
        <c:manualLayout>
          <c:xMode val="edge"/>
          <c:yMode val="edge"/>
          <c:x val="1.1700534773637427E-2"/>
          <c:y val="3.2896923365225567E-2"/>
          <c:w val="0.50183796312057871"/>
          <c:h val="0.1295642016283265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09556358107055"/>
          <c:y val="9.1326952710971548E-3"/>
          <c:w val="0.78573284658248077"/>
          <c:h val="0.874409844498080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Scenario 1</c:v>
                </c:pt>
                <c:pt idx="1">
                  <c:v>Scenario 2</c:v>
                </c:pt>
                <c:pt idx="2">
                  <c:v>Scenario 3</c:v>
                </c:pt>
              </c:strCache>
            </c:strRef>
          </c:cat>
          <c:val>
            <c:numRef>
              <c:f>Sheet1!$B$2:$B$4</c:f>
              <c:numCache>
                <c:formatCode>General</c:formatCode>
                <c:ptCount val="3"/>
                <c:pt idx="0">
                  <c:v>19.190000000000001</c:v>
                </c:pt>
                <c:pt idx="1">
                  <c:v>35.07</c:v>
                </c:pt>
                <c:pt idx="2">
                  <c:v>44.7</c:v>
                </c:pt>
              </c:numCache>
            </c:numRef>
          </c:val>
          <c:extLst>
            <c:ext xmlns:c16="http://schemas.microsoft.com/office/drawing/2014/chart" uri="{C3380CC4-5D6E-409C-BE32-E72D297353CC}">
              <c16:uniqueId val="{00000000-F0DE-40B9-904E-332284478823}"/>
            </c:ext>
          </c:extLst>
        </c:ser>
        <c:dLbls>
          <c:showLegendKey val="0"/>
          <c:showVal val="1"/>
          <c:showCatName val="0"/>
          <c:showSerName val="0"/>
          <c:showPercent val="0"/>
          <c:showBubbleSize val="0"/>
        </c:dLbls>
        <c:gapWidth val="150"/>
        <c:axId val="280631168"/>
        <c:axId val="281223936"/>
      </c:barChart>
      <c:catAx>
        <c:axId val="280631168"/>
        <c:scaling>
          <c:orientation val="minMax"/>
        </c:scaling>
        <c:delete val="0"/>
        <c:axPos val="l"/>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281223936"/>
        <c:crosses val="autoZero"/>
        <c:auto val="1"/>
        <c:lblAlgn val="ctr"/>
        <c:lblOffset val="100"/>
        <c:noMultiLvlLbl val="0"/>
      </c:catAx>
      <c:valAx>
        <c:axId val="281223936"/>
        <c:scaling>
          <c:orientation val="minMax"/>
        </c:scaling>
        <c:delete val="1"/>
        <c:axPos val="b"/>
        <c:numFmt formatCode="General" sourceLinked="1"/>
        <c:majorTickMark val="out"/>
        <c:minorTickMark val="none"/>
        <c:tickLblPos val="nextTo"/>
        <c:crossAx val="280631168"/>
        <c:crosses val="autoZero"/>
        <c:crossBetween val="between"/>
      </c:valAx>
      <c:spPr>
        <a:solidFill>
          <a:schemeClr val="bg1"/>
        </a:solidFill>
        <a:ln>
          <a:noFill/>
        </a:ln>
        <a:effectLst/>
      </c:spPr>
    </c:plotArea>
    <c:plotVisOnly val="1"/>
    <c:dispBlanksAs val="gap"/>
    <c:showDLblsOverMax val="0"/>
  </c:chart>
  <c:spPr>
    <a:solidFill>
      <a:schemeClr val="bg1"/>
    </a:solidFill>
    <a:ln w="6350" cap="flat" cmpd="sng" algn="ctr">
      <a:solidFill>
        <a:schemeClr val="tx1">
          <a:tint val="75000"/>
        </a:schemeClr>
      </a:solidFill>
      <a:prstDash val="solid"/>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a:latin typeface="Century Gothic" panose="020B0502020202020204" pitchFamily="34" charset="0"/>
              </a:rPr>
              <a:t>Pandemic </a:t>
            </a:r>
            <a:r>
              <a:rPr lang="en-US" sz="1600" baseline="0">
                <a:latin typeface="Century Gothic" panose="020B0502020202020204" pitchFamily="34" charset="0"/>
              </a:rPr>
              <a:t>relative to major trading partners</a:t>
            </a:r>
            <a:endParaRPr lang="en-US" sz="1600">
              <a:latin typeface="Century Gothic" panose="020B0502020202020204" pitchFamily="34" charset="0"/>
            </a:endParaRPr>
          </a:p>
        </c:rich>
      </c:tx>
      <c:layout>
        <c:manualLayout>
          <c:xMode val="edge"/>
          <c:yMode val="edge"/>
          <c:x val="0.13163538873994637"/>
          <c:y val="1.694915254237288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28537206307656582"/>
          <c:y val="0.21573868944348057"/>
          <c:w val="0.36662261721306288"/>
          <c:h val="0.72219894123404071"/>
        </c:manualLayout>
      </c:layout>
      <c:radarChart>
        <c:radarStyle val="marker"/>
        <c:varyColors val="0"/>
        <c:ser>
          <c:idx val="0"/>
          <c:order val="0"/>
          <c:tx>
            <c:strRef>
              <c:f>'Working overview'!$I$37</c:f>
              <c:strCache>
                <c:ptCount val="1"/>
                <c:pt idx="0">
                  <c:v>Pakistan</c:v>
                </c:pt>
              </c:strCache>
            </c:strRef>
          </c:tx>
          <c:spPr>
            <a:ln w="28575" cap="rnd">
              <a:solidFill>
                <a:schemeClr val="accent1"/>
              </a:solidFill>
              <a:round/>
            </a:ln>
            <a:effectLst/>
          </c:spPr>
          <c:marker>
            <c:symbol val="none"/>
          </c:marker>
          <c:cat>
            <c:strRef>
              <c:f>'Working overview'!$H$38:$H$40</c:f>
              <c:strCache>
                <c:ptCount val="3"/>
                <c:pt idx="0">
                  <c:v>Cases per million</c:v>
                </c:pt>
                <c:pt idx="1">
                  <c:v>Deaths per million</c:v>
                </c:pt>
                <c:pt idx="2">
                  <c:v>Deaths relative to reported cases</c:v>
                </c:pt>
              </c:strCache>
            </c:strRef>
          </c:cat>
          <c:val>
            <c:numRef>
              <c:f>'Working overview'!$I$38:$I$40</c:f>
              <c:numCache>
                <c:formatCode>0.00</c:formatCode>
                <c:ptCount val="3"/>
                <c:pt idx="0">
                  <c:v>0.5310753826814677</c:v>
                </c:pt>
                <c:pt idx="1">
                  <c:v>0.34828263397807957</c:v>
                </c:pt>
                <c:pt idx="2">
                  <c:v>0.65862024524661733</c:v>
                </c:pt>
              </c:numCache>
            </c:numRef>
          </c:val>
          <c:extLst>
            <c:ext xmlns:c16="http://schemas.microsoft.com/office/drawing/2014/chart" uri="{C3380CC4-5D6E-409C-BE32-E72D297353CC}">
              <c16:uniqueId val="{00000000-A63F-4328-B2CA-17554CD812AC}"/>
            </c:ext>
          </c:extLst>
        </c:ser>
        <c:ser>
          <c:idx val="1"/>
          <c:order val="1"/>
          <c:tx>
            <c:strRef>
              <c:f>'Working overview'!$J$37</c:f>
              <c:strCache>
                <c:ptCount val="1"/>
                <c:pt idx="0">
                  <c:v>Top 5 trading partner average</c:v>
                </c:pt>
              </c:strCache>
            </c:strRef>
          </c:tx>
          <c:spPr>
            <a:ln w="28575" cap="rnd">
              <a:solidFill>
                <a:schemeClr val="accent2"/>
              </a:solidFill>
              <a:round/>
            </a:ln>
            <a:effectLst/>
          </c:spPr>
          <c:marker>
            <c:symbol val="none"/>
          </c:marker>
          <c:cat>
            <c:strRef>
              <c:f>'Working overview'!$H$38:$H$40</c:f>
              <c:strCache>
                <c:ptCount val="3"/>
                <c:pt idx="0">
                  <c:v>Cases per million</c:v>
                </c:pt>
                <c:pt idx="1">
                  <c:v>Deaths per million</c:v>
                </c:pt>
                <c:pt idx="2">
                  <c:v>Deaths relative to reported cases</c:v>
                </c:pt>
              </c:strCache>
            </c:strRef>
          </c:cat>
          <c:val>
            <c:numRef>
              <c:f>'Working overview'!$J$38:$J$40</c:f>
              <c:numCache>
                <c:formatCode>0.00</c:formatCode>
                <c:ptCount val="3"/>
                <c:pt idx="0">
                  <c:v>0.96859803489052831</c:v>
                </c:pt>
                <c:pt idx="1">
                  <c:v>0.83267905829385436</c:v>
                </c:pt>
                <c:pt idx="2">
                  <c:v>0.86336310495853841</c:v>
                </c:pt>
              </c:numCache>
            </c:numRef>
          </c:val>
          <c:extLst>
            <c:ext xmlns:c16="http://schemas.microsoft.com/office/drawing/2014/chart" uri="{C3380CC4-5D6E-409C-BE32-E72D297353CC}">
              <c16:uniqueId val="{00000001-A63F-4328-B2CA-17554CD812AC}"/>
            </c:ext>
          </c:extLst>
        </c:ser>
        <c:ser>
          <c:idx val="2"/>
          <c:order val="2"/>
          <c:tx>
            <c:strRef>
              <c:f>'Working overview'!$K$37</c:f>
              <c:strCache>
                <c:ptCount val="1"/>
                <c:pt idx="0">
                  <c:v>Global average</c:v>
                </c:pt>
              </c:strCache>
            </c:strRef>
          </c:tx>
          <c:spPr>
            <a:ln w="28575" cap="rnd">
              <a:solidFill>
                <a:schemeClr val="accent3"/>
              </a:solidFill>
              <a:round/>
            </a:ln>
            <a:effectLst/>
          </c:spPr>
          <c:marker>
            <c:symbol val="none"/>
          </c:marker>
          <c:cat>
            <c:strRef>
              <c:f>'Working overview'!$H$38:$H$40</c:f>
              <c:strCache>
                <c:ptCount val="3"/>
                <c:pt idx="0">
                  <c:v>Cases per million</c:v>
                </c:pt>
                <c:pt idx="1">
                  <c:v>Deaths per million</c:v>
                </c:pt>
                <c:pt idx="2">
                  <c:v>Deaths relative to reported cases</c:v>
                </c:pt>
              </c:strCache>
            </c:strRef>
          </c:cat>
          <c:val>
            <c:numRef>
              <c:f>'Working overview'!$K$38:$K$40</c:f>
              <c:numCache>
                <c:formatCode>0.00</c:formatCode>
                <c:ptCount val="3"/>
                <c:pt idx="0">
                  <c:v>1.0314019651094715</c:v>
                </c:pt>
                <c:pt idx="1">
                  <c:v>1.1673209417061456</c:v>
                </c:pt>
                <c:pt idx="2">
                  <c:v>1.1366368950414616</c:v>
                </c:pt>
              </c:numCache>
            </c:numRef>
          </c:val>
          <c:extLst>
            <c:ext xmlns:c16="http://schemas.microsoft.com/office/drawing/2014/chart" uri="{C3380CC4-5D6E-409C-BE32-E72D297353CC}">
              <c16:uniqueId val="{00000002-A63F-4328-B2CA-17554CD812AC}"/>
            </c:ext>
          </c:extLst>
        </c:ser>
        <c:dLbls>
          <c:showLegendKey val="0"/>
          <c:showVal val="0"/>
          <c:showCatName val="0"/>
          <c:showSerName val="0"/>
          <c:showPercent val="0"/>
          <c:showBubbleSize val="0"/>
        </c:dLbls>
        <c:axId val="435406143"/>
        <c:axId val="1920824271"/>
      </c:radarChart>
      <c:catAx>
        <c:axId val="435406143"/>
        <c:scaling>
          <c:orientation val="minMax"/>
        </c:scaling>
        <c:delete val="0"/>
        <c:axPos val="b"/>
        <c:numFmt formatCode="General" sourceLinked="1"/>
        <c:majorTickMark val="none"/>
        <c:minorTickMark val="none"/>
        <c:tickLblPos val="nextTo"/>
        <c:spPr>
          <a:solidFill>
            <a:schemeClr val="accent6">
              <a:lumMod val="20000"/>
              <a:lumOff val="80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920824271"/>
        <c:crosses val="autoZero"/>
        <c:auto val="1"/>
        <c:lblAlgn val="ctr"/>
        <c:lblOffset val="100"/>
        <c:noMultiLvlLbl val="0"/>
      </c:catAx>
      <c:valAx>
        <c:axId val="1920824271"/>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435406143"/>
        <c:crosses val="autoZero"/>
        <c:crossBetween val="between"/>
      </c:valAx>
      <c:spPr>
        <a:noFill/>
        <a:ln>
          <a:noFill/>
        </a:ln>
        <a:effectLst/>
      </c:spPr>
    </c:plotArea>
    <c:legend>
      <c:legendPos val="t"/>
      <c:layout>
        <c:manualLayout>
          <c:xMode val="edge"/>
          <c:yMode val="edge"/>
          <c:x val="0.6409920290986828"/>
          <c:y val="0.15658169249917175"/>
          <c:w val="0.35759519823824637"/>
          <c:h val="0.475889721617822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75000"/>
        </a:sysClr>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1107286806382E-2"/>
          <c:y val="7.0060907583679499E-2"/>
          <c:w val="0.96237785426387235"/>
          <c:h val="0.7456963040006857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Sheet1!$D$4:$E$4</c:f>
              <c:strCache>
                <c:ptCount val="2"/>
                <c:pt idx="0">
                  <c:v>Fiscal Stimulus implemented (%GDP) </c:v>
                </c:pt>
                <c:pt idx="1">
                  <c:v>Fiscal Stimulus Required (%GDP)  </c:v>
                </c:pt>
              </c:strCache>
            </c:strRef>
          </c:cat>
          <c:val>
            <c:numRef>
              <c:f>Sheet1!$D$5:$E$5</c:f>
              <c:numCache>
                <c:formatCode>General</c:formatCode>
                <c:ptCount val="2"/>
                <c:pt idx="0">
                  <c:v>3.1</c:v>
                </c:pt>
                <c:pt idx="1">
                  <c:v>7</c:v>
                </c:pt>
              </c:numCache>
            </c:numRef>
          </c:val>
          <c:extLst>
            <c:ext xmlns:c16="http://schemas.microsoft.com/office/drawing/2014/chart" uri="{C3380CC4-5D6E-409C-BE32-E72D297353CC}">
              <c16:uniqueId val="{00000000-4365-4AE6-956C-BB155A1F6069}"/>
            </c:ext>
          </c:extLst>
        </c:ser>
        <c:dLbls>
          <c:showLegendKey val="0"/>
          <c:showVal val="0"/>
          <c:showCatName val="0"/>
          <c:showSerName val="0"/>
          <c:showPercent val="0"/>
          <c:showBubbleSize val="0"/>
        </c:dLbls>
        <c:gapWidth val="219"/>
        <c:overlap val="-27"/>
        <c:axId val="1447674848"/>
        <c:axId val="1447675680"/>
      </c:barChart>
      <c:catAx>
        <c:axId val="144767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47675680"/>
        <c:crosses val="autoZero"/>
        <c:auto val="1"/>
        <c:lblAlgn val="ctr"/>
        <c:lblOffset val="100"/>
        <c:noMultiLvlLbl val="0"/>
      </c:catAx>
      <c:valAx>
        <c:axId val="1447675680"/>
        <c:scaling>
          <c:orientation val="minMax"/>
        </c:scaling>
        <c:delete val="1"/>
        <c:axPos val="l"/>
        <c:numFmt formatCode="General" sourceLinked="1"/>
        <c:majorTickMark val="none"/>
        <c:minorTickMark val="none"/>
        <c:tickLblPos val="nextTo"/>
        <c:crossAx val="144767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47004237767331E-2"/>
          <c:y val="0"/>
          <c:w val="0.96000060531812881"/>
          <c:h val="0.83248468941382325"/>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Sheet2!$B$7:$C$7</c:f>
              <c:strCache>
                <c:ptCount val="2"/>
                <c:pt idx="0">
                  <c:v>Additional fiscal needs for Fiscal Stimulus 5% of GDP (US$, Billion)</c:v>
                </c:pt>
                <c:pt idx="1">
                  <c:v>Additional fiscal needs for Fiscal Stimulus 7% of GDP (US$, Billion)</c:v>
                </c:pt>
              </c:strCache>
            </c:strRef>
          </c:cat>
          <c:val>
            <c:numRef>
              <c:f>Sheet2!$B$8:$C$8</c:f>
              <c:numCache>
                <c:formatCode>General</c:formatCode>
                <c:ptCount val="2"/>
                <c:pt idx="0">
                  <c:v>5.3</c:v>
                </c:pt>
                <c:pt idx="1">
                  <c:v>10.9</c:v>
                </c:pt>
              </c:numCache>
            </c:numRef>
          </c:val>
          <c:extLst>
            <c:ext xmlns:c16="http://schemas.microsoft.com/office/drawing/2014/chart" uri="{C3380CC4-5D6E-409C-BE32-E72D297353CC}">
              <c16:uniqueId val="{00000000-FC98-4DED-8ADC-375EEE0AFD6B}"/>
            </c:ext>
          </c:extLst>
        </c:ser>
        <c:dLbls>
          <c:showLegendKey val="0"/>
          <c:showVal val="0"/>
          <c:showCatName val="0"/>
          <c:showSerName val="0"/>
          <c:showPercent val="0"/>
          <c:showBubbleSize val="0"/>
        </c:dLbls>
        <c:gapWidth val="219"/>
        <c:overlap val="-27"/>
        <c:axId val="1192787760"/>
        <c:axId val="1192789424"/>
      </c:barChart>
      <c:catAx>
        <c:axId val="119278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92789424"/>
        <c:crosses val="autoZero"/>
        <c:auto val="1"/>
        <c:lblAlgn val="ctr"/>
        <c:lblOffset val="100"/>
        <c:noMultiLvlLbl val="0"/>
      </c:catAx>
      <c:valAx>
        <c:axId val="1192789424"/>
        <c:scaling>
          <c:orientation val="minMax"/>
        </c:scaling>
        <c:delete val="1"/>
        <c:axPos val="l"/>
        <c:numFmt formatCode="General" sourceLinked="1"/>
        <c:majorTickMark val="none"/>
        <c:minorTickMark val="none"/>
        <c:tickLblPos val="nextTo"/>
        <c:crossAx val="1192787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93741175116433E-2"/>
          <c:y val="2.2377065336885372E-2"/>
          <c:w val="0.96190858441992932"/>
          <c:h val="0.6858992653955313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Sheet3!$A$3:$A$6</c:f>
              <c:strCache>
                <c:ptCount val="4"/>
                <c:pt idx="0">
                  <c:v>Healthcare spending</c:v>
                </c:pt>
                <c:pt idx="1">
                  <c:v>Firm Liquidty Support </c:v>
                </c:pt>
                <c:pt idx="2">
                  <c:v>Transfers targeting lower income households</c:v>
                </c:pt>
                <c:pt idx="3">
                  <c:v>Others </c:v>
                </c:pt>
              </c:strCache>
            </c:strRef>
          </c:cat>
          <c:val>
            <c:numRef>
              <c:f>Sheet3!$B$3:$B$6</c:f>
              <c:numCache>
                <c:formatCode>General</c:formatCode>
                <c:ptCount val="4"/>
                <c:pt idx="0">
                  <c:v>144</c:v>
                </c:pt>
                <c:pt idx="1">
                  <c:v>250</c:v>
                </c:pt>
                <c:pt idx="2">
                  <c:v>350</c:v>
                </c:pt>
                <c:pt idx="3">
                  <c:v>568</c:v>
                </c:pt>
              </c:numCache>
            </c:numRef>
          </c:val>
          <c:extLst>
            <c:ext xmlns:c16="http://schemas.microsoft.com/office/drawing/2014/chart" uri="{C3380CC4-5D6E-409C-BE32-E72D297353CC}">
              <c16:uniqueId val="{00000000-A79E-4336-949E-63FD6618F6EF}"/>
            </c:ext>
          </c:extLst>
        </c:ser>
        <c:dLbls>
          <c:showLegendKey val="0"/>
          <c:showVal val="0"/>
          <c:showCatName val="0"/>
          <c:showSerName val="0"/>
          <c:showPercent val="0"/>
          <c:showBubbleSize val="0"/>
        </c:dLbls>
        <c:gapWidth val="219"/>
        <c:overlap val="-27"/>
        <c:axId val="2025969839"/>
        <c:axId val="2025967759"/>
      </c:barChart>
      <c:catAx>
        <c:axId val="2025969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25967759"/>
        <c:crosses val="autoZero"/>
        <c:auto val="1"/>
        <c:lblAlgn val="ctr"/>
        <c:lblOffset val="100"/>
        <c:noMultiLvlLbl val="0"/>
      </c:catAx>
      <c:valAx>
        <c:axId val="2025967759"/>
        <c:scaling>
          <c:orientation val="minMax"/>
        </c:scaling>
        <c:delete val="1"/>
        <c:axPos val="l"/>
        <c:numFmt formatCode="General" sourceLinked="1"/>
        <c:majorTickMark val="none"/>
        <c:minorTickMark val="none"/>
        <c:tickLblPos val="nextTo"/>
        <c:crossAx val="2025969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793967034865153E-2"/>
          <c:y val="2.4357071774010509E-2"/>
          <c:w val="0.89916426910185976"/>
          <c:h val="0.65430995941041259"/>
        </c:manualLayout>
      </c:layout>
      <c:barChart>
        <c:barDir val="col"/>
        <c:grouping val="clustered"/>
        <c:varyColors val="0"/>
        <c:ser>
          <c:idx val="0"/>
          <c:order val="0"/>
          <c:tx>
            <c:strRef>
              <c:f>Paksitan!$B$2</c:f>
              <c:strCache>
                <c:ptCount val="1"/>
                <c:pt idx="0">
                  <c:v>Pre Covid-19 Baseline</c:v>
                </c:pt>
              </c:strCache>
            </c:strRef>
          </c:tx>
          <c:spPr>
            <a:solidFill>
              <a:schemeClr val="accent1"/>
            </a:solidFill>
            <a:ln>
              <a:noFill/>
            </a:ln>
            <a:effectLst/>
          </c:spPr>
          <c:invertIfNegative val="0"/>
          <c:cat>
            <c:strRef>
              <c:f>Paksitan!$A$3:$A$9</c:f>
              <c:strCache>
                <c:ptCount val="7"/>
                <c:pt idx="0">
                  <c:v>Real GDP growth</c:v>
                </c:pt>
                <c:pt idx="1">
                  <c:v>Inflation</c:v>
                </c:pt>
                <c:pt idx="2">
                  <c:v>Employment Grwoth</c:v>
                </c:pt>
                <c:pt idx="3">
                  <c:v>General government net lending/borrowing</c:v>
                </c:pt>
                <c:pt idx="4">
                  <c:v>General government gross debt</c:v>
                </c:pt>
                <c:pt idx="5">
                  <c:v>Poverty headcount ratio at $1.90 a day 
(2011 PPP) (% of population)</c:v>
                </c:pt>
                <c:pt idx="6">
                  <c:v>Poverty headcount ratio at $5.50 a day 
(2011 PPP) (% of population)</c:v>
                </c:pt>
              </c:strCache>
            </c:strRef>
          </c:cat>
          <c:val>
            <c:numRef>
              <c:f>Paksitan!$B$3:$B$9</c:f>
              <c:numCache>
                <c:formatCode>General</c:formatCode>
                <c:ptCount val="7"/>
                <c:pt idx="0">
                  <c:v>-2.6</c:v>
                </c:pt>
                <c:pt idx="1">
                  <c:v>3.9</c:v>
                </c:pt>
                <c:pt idx="2">
                  <c:v>-1.6</c:v>
                </c:pt>
                <c:pt idx="3">
                  <c:v>-1.2</c:v>
                </c:pt>
                <c:pt idx="4">
                  <c:v>0.5</c:v>
                </c:pt>
                <c:pt idx="5">
                  <c:v>0.5</c:v>
                </c:pt>
                <c:pt idx="6">
                  <c:v>0.9</c:v>
                </c:pt>
              </c:numCache>
            </c:numRef>
          </c:val>
          <c:extLst>
            <c:ext xmlns:c16="http://schemas.microsoft.com/office/drawing/2014/chart" uri="{C3380CC4-5D6E-409C-BE32-E72D297353CC}">
              <c16:uniqueId val="{00000000-E23F-45F7-9AD3-996C183DE664}"/>
            </c:ext>
          </c:extLst>
        </c:ser>
        <c:ser>
          <c:idx val="1"/>
          <c:order val="1"/>
          <c:tx>
            <c:strRef>
              <c:f>Paksitan!$C$2</c:f>
              <c:strCache>
                <c:ptCount val="1"/>
                <c:pt idx="0">
                  <c:v>Revised Baseline</c:v>
                </c:pt>
              </c:strCache>
            </c:strRef>
          </c:tx>
          <c:spPr>
            <a:solidFill>
              <a:schemeClr val="accent2"/>
            </a:solidFill>
            <a:ln>
              <a:noFill/>
            </a:ln>
            <a:effectLst/>
          </c:spPr>
          <c:invertIfNegative val="0"/>
          <c:cat>
            <c:strRef>
              <c:f>Paksitan!$A$3:$A$9</c:f>
              <c:strCache>
                <c:ptCount val="7"/>
                <c:pt idx="0">
                  <c:v>Real GDP growth</c:v>
                </c:pt>
                <c:pt idx="1">
                  <c:v>Inflation</c:v>
                </c:pt>
                <c:pt idx="2">
                  <c:v>Employment Grwoth</c:v>
                </c:pt>
                <c:pt idx="3">
                  <c:v>General government net lending/borrowing</c:v>
                </c:pt>
                <c:pt idx="4">
                  <c:v>General government gross debt</c:v>
                </c:pt>
                <c:pt idx="5">
                  <c:v>Poverty headcount ratio at $1.90 a day 
(2011 PPP) (% of population)</c:v>
                </c:pt>
                <c:pt idx="6">
                  <c:v>Poverty headcount ratio at $5.50 a day 
(2011 PPP) (% of population)</c:v>
                </c:pt>
              </c:strCache>
            </c:strRef>
          </c:cat>
          <c:val>
            <c:numRef>
              <c:f>Paksitan!$C$3:$C$9</c:f>
              <c:numCache>
                <c:formatCode>General</c:formatCode>
                <c:ptCount val="7"/>
                <c:pt idx="0">
                  <c:v>-2.4</c:v>
                </c:pt>
                <c:pt idx="1">
                  <c:v>4</c:v>
                </c:pt>
                <c:pt idx="2">
                  <c:v>-1.5</c:v>
                </c:pt>
                <c:pt idx="3">
                  <c:v>-2</c:v>
                </c:pt>
                <c:pt idx="4">
                  <c:v>1.1000000000000001</c:v>
                </c:pt>
                <c:pt idx="5">
                  <c:v>0.5</c:v>
                </c:pt>
                <c:pt idx="6">
                  <c:v>0.8</c:v>
                </c:pt>
              </c:numCache>
            </c:numRef>
          </c:val>
          <c:extLst>
            <c:ext xmlns:c16="http://schemas.microsoft.com/office/drawing/2014/chart" uri="{C3380CC4-5D6E-409C-BE32-E72D297353CC}">
              <c16:uniqueId val="{00000001-E23F-45F7-9AD3-996C183DE664}"/>
            </c:ext>
          </c:extLst>
        </c:ser>
        <c:ser>
          <c:idx val="2"/>
          <c:order val="2"/>
          <c:tx>
            <c:strRef>
              <c:f>Paksitan!$D$2</c:f>
              <c:strCache>
                <c:ptCount val="1"/>
                <c:pt idx="0">
                  <c:v>No Fiscal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Paksitan!$A$3:$A$9</c:f>
              <c:strCache>
                <c:ptCount val="7"/>
                <c:pt idx="0">
                  <c:v>Real GDP growth</c:v>
                </c:pt>
                <c:pt idx="1">
                  <c:v>Inflation</c:v>
                </c:pt>
                <c:pt idx="2">
                  <c:v>Employment Grwoth</c:v>
                </c:pt>
                <c:pt idx="3">
                  <c:v>General government net lending/borrowing</c:v>
                </c:pt>
                <c:pt idx="4">
                  <c:v>General government gross debt</c:v>
                </c:pt>
                <c:pt idx="5">
                  <c:v>Poverty headcount ratio at $1.90 a day 
(2011 PPP) (% of population)</c:v>
                </c:pt>
                <c:pt idx="6">
                  <c:v>Poverty headcount ratio at $5.50 a day 
(2011 PPP) (% of population)</c:v>
                </c:pt>
              </c:strCache>
            </c:strRef>
          </c:cat>
          <c:val>
            <c:numRef>
              <c:f>Paksitan!$D$3:$D$9</c:f>
              <c:numCache>
                <c:formatCode>General</c:formatCode>
                <c:ptCount val="7"/>
                <c:pt idx="0">
                  <c:v>-3.7</c:v>
                </c:pt>
                <c:pt idx="1">
                  <c:v>3.7</c:v>
                </c:pt>
                <c:pt idx="2">
                  <c:v>-2.4</c:v>
                </c:pt>
                <c:pt idx="3">
                  <c:v>0.3</c:v>
                </c:pt>
                <c:pt idx="4">
                  <c:v>-0.1</c:v>
                </c:pt>
                <c:pt idx="5">
                  <c:v>0.8</c:v>
                </c:pt>
                <c:pt idx="6">
                  <c:v>1.5</c:v>
                </c:pt>
              </c:numCache>
            </c:numRef>
          </c:val>
          <c:extLst>
            <c:ext xmlns:c16="http://schemas.microsoft.com/office/drawing/2014/chart" uri="{C3380CC4-5D6E-409C-BE32-E72D297353CC}">
              <c16:uniqueId val="{00000002-E23F-45F7-9AD3-996C183DE664}"/>
            </c:ext>
          </c:extLst>
        </c:ser>
        <c:ser>
          <c:idx val="3"/>
          <c:order val="3"/>
          <c:tx>
            <c:strRef>
              <c:f>Paksitan!$E$2</c:f>
              <c:strCache>
                <c:ptCount val="1"/>
                <c:pt idx="0">
                  <c:v>High Fiscal</c:v>
                </c:pt>
              </c:strCache>
            </c:strRef>
          </c:tx>
          <c:spPr>
            <a:solidFill>
              <a:schemeClr val="accent4"/>
            </a:solidFill>
            <a:ln>
              <a:noFill/>
            </a:ln>
            <a:effectLst/>
          </c:spPr>
          <c:invertIfNegative val="0"/>
          <c:cat>
            <c:strRef>
              <c:f>Paksitan!$A$3:$A$9</c:f>
              <c:strCache>
                <c:ptCount val="7"/>
                <c:pt idx="0">
                  <c:v>Real GDP growth</c:v>
                </c:pt>
                <c:pt idx="1">
                  <c:v>Inflation</c:v>
                </c:pt>
                <c:pt idx="2">
                  <c:v>Employment Grwoth</c:v>
                </c:pt>
                <c:pt idx="3">
                  <c:v>General government net lending/borrowing</c:v>
                </c:pt>
                <c:pt idx="4">
                  <c:v>General government gross debt</c:v>
                </c:pt>
                <c:pt idx="5">
                  <c:v>Poverty headcount ratio at $1.90 a day 
(2011 PPP) (% of population)</c:v>
                </c:pt>
                <c:pt idx="6">
                  <c:v>Poverty headcount ratio at $5.50 a day 
(2011 PPP) (% of population)</c:v>
                </c:pt>
              </c:strCache>
            </c:strRef>
          </c:cat>
          <c:val>
            <c:numRef>
              <c:f>Paksitan!$E$3:$E$9</c:f>
              <c:numCache>
                <c:formatCode>General</c:formatCode>
                <c:ptCount val="7"/>
                <c:pt idx="0">
                  <c:v>-1.2</c:v>
                </c:pt>
                <c:pt idx="1">
                  <c:v>4.2</c:v>
                </c:pt>
                <c:pt idx="2">
                  <c:v>-0.5</c:v>
                </c:pt>
                <c:pt idx="3">
                  <c:v>-3.9</c:v>
                </c:pt>
                <c:pt idx="4">
                  <c:v>1.9</c:v>
                </c:pt>
                <c:pt idx="5">
                  <c:v>0.2</c:v>
                </c:pt>
                <c:pt idx="6">
                  <c:v>0.2</c:v>
                </c:pt>
              </c:numCache>
            </c:numRef>
          </c:val>
          <c:extLst>
            <c:ext xmlns:c16="http://schemas.microsoft.com/office/drawing/2014/chart" uri="{C3380CC4-5D6E-409C-BE32-E72D297353CC}">
              <c16:uniqueId val="{00000003-E23F-45F7-9AD3-996C183DE664}"/>
            </c:ext>
          </c:extLst>
        </c:ser>
        <c:ser>
          <c:idx val="4"/>
          <c:order val="4"/>
          <c:tx>
            <c:strRef>
              <c:f>Paksitan!$F$2</c:f>
              <c:strCache>
                <c:ptCount val="1"/>
                <c:pt idx="0">
                  <c:v>Medium Fiscal</c:v>
                </c:pt>
              </c:strCache>
            </c:strRef>
          </c:tx>
          <c:spPr>
            <a:solidFill>
              <a:schemeClr val="accent5"/>
            </a:solidFill>
            <a:ln>
              <a:noFill/>
            </a:ln>
            <a:effectLst/>
          </c:spPr>
          <c:invertIfNegative val="0"/>
          <c:cat>
            <c:strRef>
              <c:f>Paksitan!$A$3:$A$9</c:f>
              <c:strCache>
                <c:ptCount val="7"/>
                <c:pt idx="0">
                  <c:v>Real GDP growth</c:v>
                </c:pt>
                <c:pt idx="1">
                  <c:v>Inflation</c:v>
                </c:pt>
                <c:pt idx="2">
                  <c:v>Employment Grwoth</c:v>
                </c:pt>
                <c:pt idx="3">
                  <c:v>General government net lending/borrowing</c:v>
                </c:pt>
                <c:pt idx="4">
                  <c:v>General government gross debt</c:v>
                </c:pt>
                <c:pt idx="5">
                  <c:v>Poverty headcount ratio at $1.90 a day 
(2011 PPP) (% of population)</c:v>
                </c:pt>
                <c:pt idx="6">
                  <c:v>Poverty headcount ratio at $5.50 a day 
(2011 PPP) (% of population)</c:v>
                </c:pt>
              </c:strCache>
            </c:strRef>
          </c:cat>
          <c:val>
            <c:numRef>
              <c:f>Paksitan!$F$3:$F$9</c:f>
              <c:numCache>
                <c:formatCode>General</c:formatCode>
                <c:ptCount val="7"/>
                <c:pt idx="0">
                  <c:v>-1.7</c:v>
                </c:pt>
                <c:pt idx="1">
                  <c:v>4.0999999999999996</c:v>
                </c:pt>
                <c:pt idx="2">
                  <c:v>-0.9</c:v>
                </c:pt>
                <c:pt idx="3">
                  <c:v>-2.7</c:v>
                </c:pt>
                <c:pt idx="4">
                  <c:v>1.3</c:v>
                </c:pt>
                <c:pt idx="5">
                  <c:v>0.3</c:v>
                </c:pt>
                <c:pt idx="6">
                  <c:v>0.4</c:v>
                </c:pt>
              </c:numCache>
            </c:numRef>
          </c:val>
          <c:extLst>
            <c:ext xmlns:c16="http://schemas.microsoft.com/office/drawing/2014/chart" uri="{C3380CC4-5D6E-409C-BE32-E72D297353CC}">
              <c16:uniqueId val="{00000004-E23F-45F7-9AD3-996C183DE664}"/>
            </c:ext>
          </c:extLst>
        </c:ser>
        <c:ser>
          <c:idx val="5"/>
          <c:order val="5"/>
          <c:tx>
            <c:strRef>
              <c:f>Paksitan!$G$2</c:f>
              <c:strCache>
                <c:ptCount val="1"/>
                <c:pt idx="0">
                  <c:v>Medium Fiscal+Interest rate Hike</c:v>
                </c:pt>
              </c:strCache>
            </c:strRef>
          </c:tx>
          <c:spPr>
            <a:solidFill>
              <a:schemeClr val="accent6"/>
            </a:solidFill>
            <a:ln>
              <a:noFill/>
            </a:ln>
            <a:effectLst/>
          </c:spPr>
          <c:invertIfNegative val="0"/>
          <c:cat>
            <c:strRef>
              <c:f>Paksitan!$A$3:$A$9</c:f>
              <c:strCache>
                <c:ptCount val="7"/>
                <c:pt idx="0">
                  <c:v>Real GDP growth</c:v>
                </c:pt>
                <c:pt idx="1">
                  <c:v>Inflation</c:v>
                </c:pt>
                <c:pt idx="2">
                  <c:v>Employment Grwoth</c:v>
                </c:pt>
                <c:pt idx="3">
                  <c:v>General government net lending/borrowing</c:v>
                </c:pt>
                <c:pt idx="4">
                  <c:v>General government gross debt</c:v>
                </c:pt>
                <c:pt idx="5">
                  <c:v>Poverty headcount ratio at $1.90 a day 
(2011 PPP) (% of population)</c:v>
                </c:pt>
                <c:pt idx="6">
                  <c:v>Poverty headcount ratio at $5.50 a day 
(2011 PPP) (% of population)</c:v>
                </c:pt>
              </c:strCache>
            </c:strRef>
          </c:cat>
          <c:val>
            <c:numRef>
              <c:f>Paksitan!$G$3:$G$9</c:f>
              <c:numCache>
                <c:formatCode>General</c:formatCode>
                <c:ptCount val="7"/>
                <c:pt idx="0">
                  <c:v>-2.2000000000000002</c:v>
                </c:pt>
                <c:pt idx="1">
                  <c:v>4</c:v>
                </c:pt>
                <c:pt idx="2">
                  <c:v>-1.2</c:v>
                </c:pt>
                <c:pt idx="3">
                  <c:v>-2.7</c:v>
                </c:pt>
                <c:pt idx="4">
                  <c:v>1.6</c:v>
                </c:pt>
                <c:pt idx="5">
                  <c:v>0.4</c:v>
                </c:pt>
                <c:pt idx="6">
                  <c:v>0.7</c:v>
                </c:pt>
              </c:numCache>
            </c:numRef>
          </c:val>
          <c:extLst>
            <c:ext xmlns:c16="http://schemas.microsoft.com/office/drawing/2014/chart" uri="{C3380CC4-5D6E-409C-BE32-E72D297353CC}">
              <c16:uniqueId val="{00000005-E23F-45F7-9AD3-996C183DE664}"/>
            </c:ext>
          </c:extLst>
        </c:ser>
        <c:ser>
          <c:idx val="6"/>
          <c:order val="6"/>
          <c:tx>
            <c:strRef>
              <c:f>Paksitan!$H$2</c:f>
              <c:strCache>
                <c:ptCount val="1"/>
                <c:pt idx="0">
                  <c:v>High Fiscal+Interest rate Hike+Lockdown Easing</c:v>
                </c:pt>
              </c:strCache>
            </c:strRef>
          </c:tx>
          <c:spPr>
            <a:solidFill>
              <a:schemeClr val="accent1">
                <a:lumMod val="60000"/>
              </a:schemeClr>
            </a:solidFill>
            <a:ln>
              <a:noFill/>
            </a:ln>
            <a:effectLst/>
          </c:spPr>
          <c:invertIfNegative val="0"/>
          <c:cat>
            <c:strRef>
              <c:f>Paksitan!$A$3:$A$9</c:f>
              <c:strCache>
                <c:ptCount val="7"/>
                <c:pt idx="0">
                  <c:v>Real GDP growth</c:v>
                </c:pt>
                <c:pt idx="1">
                  <c:v>Inflation</c:v>
                </c:pt>
                <c:pt idx="2">
                  <c:v>Employment Grwoth</c:v>
                </c:pt>
                <c:pt idx="3">
                  <c:v>General government net lending/borrowing</c:v>
                </c:pt>
                <c:pt idx="4">
                  <c:v>General government gross debt</c:v>
                </c:pt>
                <c:pt idx="5">
                  <c:v>Poverty headcount ratio at $1.90 a day 
(2011 PPP) (% of population)</c:v>
                </c:pt>
                <c:pt idx="6">
                  <c:v>Poverty headcount ratio at $5.50 a day 
(2011 PPP) (% of population)</c:v>
                </c:pt>
              </c:strCache>
            </c:strRef>
          </c:cat>
          <c:val>
            <c:numRef>
              <c:f>Paksitan!$H$3:$H$9</c:f>
              <c:numCache>
                <c:formatCode>General</c:formatCode>
                <c:ptCount val="7"/>
                <c:pt idx="0">
                  <c:v>5.3</c:v>
                </c:pt>
                <c:pt idx="1">
                  <c:v>5.4</c:v>
                </c:pt>
                <c:pt idx="2">
                  <c:v>3.7</c:v>
                </c:pt>
                <c:pt idx="3">
                  <c:v>-1.7</c:v>
                </c:pt>
                <c:pt idx="4">
                  <c:v>-5.0999999999999996</c:v>
                </c:pt>
                <c:pt idx="5">
                  <c:v>-1.2</c:v>
                </c:pt>
                <c:pt idx="6">
                  <c:v>-3.2</c:v>
                </c:pt>
              </c:numCache>
            </c:numRef>
          </c:val>
          <c:extLst>
            <c:ext xmlns:c16="http://schemas.microsoft.com/office/drawing/2014/chart" uri="{C3380CC4-5D6E-409C-BE32-E72D297353CC}">
              <c16:uniqueId val="{00000006-E23F-45F7-9AD3-996C183DE664}"/>
            </c:ext>
          </c:extLst>
        </c:ser>
        <c:ser>
          <c:idx val="7"/>
          <c:order val="7"/>
          <c:tx>
            <c:strRef>
              <c:f>Paksitan!$I$2</c:f>
              <c:strCache>
                <c:ptCount val="1"/>
                <c:pt idx="0">
                  <c:v>Medium Fiscal+Interest rate Hike+Lockdown Easing</c:v>
                </c:pt>
              </c:strCache>
            </c:strRef>
          </c:tx>
          <c:spPr>
            <a:solidFill>
              <a:schemeClr val="accent2">
                <a:lumMod val="60000"/>
              </a:schemeClr>
            </a:solidFill>
            <a:ln>
              <a:noFill/>
            </a:ln>
            <a:effectLst/>
          </c:spPr>
          <c:invertIfNegative val="0"/>
          <c:cat>
            <c:strRef>
              <c:f>Paksitan!$A$3:$A$9</c:f>
              <c:strCache>
                <c:ptCount val="7"/>
                <c:pt idx="0">
                  <c:v>Real GDP growth</c:v>
                </c:pt>
                <c:pt idx="1">
                  <c:v>Inflation</c:v>
                </c:pt>
                <c:pt idx="2">
                  <c:v>Employment Grwoth</c:v>
                </c:pt>
                <c:pt idx="3">
                  <c:v>General government net lending/borrowing</c:v>
                </c:pt>
                <c:pt idx="4">
                  <c:v>General government gross debt</c:v>
                </c:pt>
                <c:pt idx="5">
                  <c:v>Poverty headcount ratio at $1.90 a day 
(2011 PPP) (% of population)</c:v>
                </c:pt>
                <c:pt idx="6">
                  <c:v>Poverty headcount ratio at $5.50 a day 
(2011 PPP) (% of population)</c:v>
                </c:pt>
              </c:strCache>
            </c:strRef>
          </c:cat>
          <c:val>
            <c:numRef>
              <c:f>Paksitan!$I$3:$I$9</c:f>
              <c:numCache>
                <c:formatCode>General</c:formatCode>
                <c:ptCount val="7"/>
                <c:pt idx="0">
                  <c:v>4.8</c:v>
                </c:pt>
                <c:pt idx="1">
                  <c:v>5.3</c:v>
                </c:pt>
                <c:pt idx="2">
                  <c:v>3.3</c:v>
                </c:pt>
                <c:pt idx="3">
                  <c:v>-0.7</c:v>
                </c:pt>
                <c:pt idx="4">
                  <c:v>-5.8</c:v>
                </c:pt>
                <c:pt idx="5">
                  <c:v>-1.1000000000000001</c:v>
                </c:pt>
                <c:pt idx="6">
                  <c:v>-2.9</c:v>
                </c:pt>
              </c:numCache>
            </c:numRef>
          </c:val>
          <c:extLst>
            <c:ext xmlns:c16="http://schemas.microsoft.com/office/drawing/2014/chart" uri="{C3380CC4-5D6E-409C-BE32-E72D297353CC}">
              <c16:uniqueId val="{00000007-E23F-45F7-9AD3-996C183DE664}"/>
            </c:ext>
          </c:extLst>
        </c:ser>
        <c:ser>
          <c:idx val="8"/>
          <c:order val="8"/>
          <c:tx>
            <c:strRef>
              <c:f>Paksitan!$J$2</c:f>
              <c:strCache>
                <c:ptCount val="1"/>
                <c:pt idx="0">
                  <c:v>Medium Fiscal+abrupt withdrawl</c:v>
                </c:pt>
              </c:strCache>
            </c:strRef>
          </c:tx>
          <c:spPr>
            <a:solidFill>
              <a:schemeClr val="accent3">
                <a:lumMod val="60000"/>
              </a:schemeClr>
            </a:solidFill>
            <a:ln>
              <a:noFill/>
            </a:ln>
            <a:effectLst/>
          </c:spPr>
          <c:invertIfNegative val="0"/>
          <c:cat>
            <c:strRef>
              <c:f>Paksitan!$A$3:$A$9</c:f>
              <c:strCache>
                <c:ptCount val="7"/>
                <c:pt idx="0">
                  <c:v>Real GDP growth</c:v>
                </c:pt>
                <c:pt idx="1">
                  <c:v>Inflation</c:v>
                </c:pt>
                <c:pt idx="2">
                  <c:v>Employment Grwoth</c:v>
                </c:pt>
                <c:pt idx="3">
                  <c:v>General government net lending/borrowing</c:v>
                </c:pt>
                <c:pt idx="4">
                  <c:v>General government gross debt</c:v>
                </c:pt>
                <c:pt idx="5">
                  <c:v>Poverty headcount ratio at $1.90 a day 
(2011 PPP) (% of population)</c:v>
                </c:pt>
                <c:pt idx="6">
                  <c:v>Poverty headcount ratio at $5.50 a day 
(2011 PPP) (% of population)</c:v>
                </c:pt>
              </c:strCache>
            </c:strRef>
          </c:cat>
          <c:val>
            <c:numRef>
              <c:f>Paksitan!$J$3:$J$9</c:f>
              <c:numCache>
                <c:formatCode>General</c:formatCode>
                <c:ptCount val="7"/>
                <c:pt idx="0">
                  <c:v>-1.7</c:v>
                </c:pt>
                <c:pt idx="1">
                  <c:v>4.0999999999999996</c:v>
                </c:pt>
                <c:pt idx="2">
                  <c:v>0.9</c:v>
                </c:pt>
                <c:pt idx="3">
                  <c:v>-2.7</c:v>
                </c:pt>
                <c:pt idx="4">
                  <c:v>1.3</c:v>
                </c:pt>
                <c:pt idx="5">
                  <c:v>0.3</c:v>
                </c:pt>
                <c:pt idx="6">
                  <c:v>0.4</c:v>
                </c:pt>
              </c:numCache>
            </c:numRef>
          </c:val>
          <c:extLst>
            <c:ext xmlns:c16="http://schemas.microsoft.com/office/drawing/2014/chart" uri="{C3380CC4-5D6E-409C-BE32-E72D297353CC}">
              <c16:uniqueId val="{00000008-E23F-45F7-9AD3-996C183DE664}"/>
            </c:ext>
          </c:extLst>
        </c:ser>
        <c:ser>
          <c:idx val="9"/>
          <c:order val="9"/>
          <c:tx>
            <c:strRef>
              <c:f>Paksitan!$K$2</c:f>
              <c:strCache>
                <c:ptCount val="1"/>
                <c:pt idx="0">
                  <c:v>Medium Fiscal+Interest rate Hike+Lockdown Easing + 2021 Abrupt Withdrawl</c:v>
                </c:pt>
              </c:strCache>
            </c:strRef>
          </c:tx>
          <c:spPr>
            <a:solidFill>
              <a:schemeClr val="accent4">
                <a:lumMod val="60000"/>
              </a:schemeClr>
            </a:solidFill>
            <a:ln>
              <a:noFill/>
            </a:ln>
            <a:effectLst/>
          </c:spPr>
          <c:invertIfNegative val="0"/>
          <c:cat>
            <c:strRef>
              <c:f>Paksitan!$A$3:$A$9</c:f>
              <c:strCache>
                <c:ptCount val="7"/>
                <c:pt idx="0">
                  <c:v>Real GDP growth</c:v>
                </c:pt>
                <c:pt idx="1">
                  <c:v>Inflation</c:v>
                </c:pt>
                <c:pt idx="2">
                  <c:v>Employment Grwoth</c:v>
                </c:pt>
                <c:pt idx="3">
                  <c:v>General government net lending/borrowing</c:v>
                </c:pt>
                <c:pt idx="4">
                  <c:v>General government gross debt</c:v>
                </c:pt>
                <c:pt idx="5">
                  <c:v>Poverty headcount ratio at $1.90 a day 
(2011 PPP) (% of population)</c:v>
                </c:pt>
                <c:pt idx="6">
                  <c:v>Poverty headcount ratio at $5.50 a day 
(2011 PPP) (% of population)</c:v>
                </c:pt>
              </c:strCache>
            </c:strRef>
          </c:cat>
          <c:val>
            <c:numRef>
              <c:f>Paksitan!$K$3:$K$9</c:f>
              <c:numCache>
                <c:formatCode>General</c:formatCode>
                <c:ptCount val="7"/>
                <c:pt idx="0">
                  <c:v>4.8</c:v>
                </c:pt>
                <c:pt idx="1">
                  <c:v>5.3</c:v>
                </c:pt>
                <c:pt idx="2">
                  <c:v>3.3</c:v>
                </c:pt>
                <c:pt idx="3">
                  <c:v>-0.7</c:v>
                </c:pt>
                <c:pt idx="4">
                  <c:v>-5.8</c:v>
                </c:pt>
                <c:pt idx="5">
                  <c:v>-1.1000000000000001</c:v>
                </c:pt>
                <c:pt idx="6">
                  <c:v>-2.9</c:v>
                </c:pt>
              </c:numCache>
            </c:numRef>
          </c:val>
          <c:extLst>
            <c:ext xmlns:c16="http://schemas.microsoft.com/office/drawing/2014/chart" uri="{C3380CC4-5D6E-409C-BE32-E72D297353CC}">
              <c16:uniqueId val="{00000009-E23F-45F7-9AD3-996C183DE664}"/>
            </c:ext>
          </c:extLst>
        </c:ser>
        <c:dLbls>
          <c:showLegendKey val="0"/>
          <c:showVal val="0"/>
          <c:showCatName val="0"/>
          <c:showSerName val="0"/>
          <c:showPercent val="0"/>
          <c:showBubbleSize val="0"/>
        </c:dLbls>
        <c:gapWidth val="219"/>
        <c:overlap val="-27"/>
        <c:axId val="747057648"/>
        <c:axId val="747058192"/>
      </c:barChart>
      <c:catAx>
        <c:axId val="74705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Arial" panose="020B0604020202020204" pitchFamily="34" charset="0"/>
              </a:defRPr>
            </a:pPr>
            <a:endParaRPr lang="en-US"/>
          </a:p>
        </c:txPr>
        <c:crossAx val="747058192"/>
        <c:crosses val="autoZero"/>
        <c:auto val="1"/>
        <c:lblAlgn val="ctr"/>
        <c:lblOffset val="100"/>
        <c:noMultiLvlLbl val="0"/>
      </c:catAx>
      <c:valAx>
        <c:axId val="747058192"/>
        <c:scaling>
          <c:orientation val="minMax"/>
          <c:max val="6"/>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r>
                  <a:rPr lang="en-US" sz="1050">
                    <a:solidFill>
                      <a:sysClr val="windowText" lastClr="000000"/>
                    </a:solidFill>
                    <a:latin typeface="Century Gothic" panose="020B0502020202020204" pitchFamily="34" charset="0"/>
                    <a:cs typeface="Arial" panose="020B0604020202020204" pitchFamily="34" charset="0"/>
                  </a:rPr>
                  <a:t>Percentage</a:t>
                </a:r>
                <a:r>
                  <a:rPr lang="en-US" sz="1050" baseline="0">
                    <a:solidFill>
                      <a:sysClr val="windowText" lastClr="000000"/>
                    </a:solidFill>
                    <a:latin typeface="Century Gothic" panose="020B0502020202020204" pitchFamily="34" charset="0"/>
                    <a:cs typeface="Arial" panose="020B0604020202020204" pitchFamily="34" charset="0"/>
                  </a:rPr>
                  <a:t> point change relative to pre-Covid19 Estimates </a:t>
                </a:r>
                <a:endParaRPr lang="en-US" sz="1050">
                  <a:solidFill>
                    <a:sysClr val="windowText" lastClr="000000"/>
                  </a:solidFill>
                  <a:latin typeface="Century Gothic" panose="020B0502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057648"/>
        <c:crosses val="autoZero"/>
        <c:crossBetween val="between"/>
        <c:majorUnit val="2"/>
      </c:valAx>
      <c:spPr>
        <a:noFill/>
        <a:ln>
          <a:noFill/>
        </a:ln>
        <a:effectLst/>
      </c:spPr>
    </c:plotArea>
    <c:legend>
      <c:legendPos val="b"/>
      <c:layout>
        <c:manualLayout>
          <c:xMode val="edge"/>
          <c:yMode val="edge"/>
          <c:x val="0"/>
          <c:y val="0.73379637615599347"/>
          <c:w val="1"/>
          <c:h val="0.2362951176323561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Century Gothic" panose="020B0502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43518674735863E-2"/>
          <c:y val="0.1433994095318431"/>
          <c:w val="0.9061277190363809"/>
          <c:h val="0.6609171850144629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 Spending </c:v>
                </c:pt>
                <c:pt idx="1">
                  <c:v>Required Spending (2030)</c:v>
                </c:pt>
                <c:pt idx="2">
                  <c:v>Additonal Spending (till 2030)</c:v>
                </c:pt>
              </c:strCache>
            </c:strRef>
          </c:cat>
          <c:val>
            <c:numRef>
              <c:f>Sheet1!$B$2:$B$4</c:f>
              <c:numCache>
                <c:formatCode>General</c:formatCode>
                <c:ptCount val="3"/>
                <c:pt idx="0">
                  <c:v>0.6</c:v>
                </c:pt>
                <c:pt idx="1">
                  <c:v>2.74</c:v>
                </c:pt>
                <c:pt idx="2">
                  <c:v>2.14</c:v>
                </c:pt>
              </c:numCache>
            </c:numRef>
          </c:val>
          <c:extLst>
            <c:ext xmlns:c16="http://schemas.microsoft.com/office/drawing/2014/chart" uri="{C3380CC4-5D6E-409C-BE32-E72D297353CC}">
              <c16:uniqueId val="{00000000-0D88-4122-A5CE-7FF5840B0153}"/>
            </c:ext>
          </c:extLst>
        </c:ser>
        <c:dLbls>
          <c:showLegendKey val="0"/>
          <c:showVal val="0"/>
          <c:showCatName val="0"/>
          <c:showSerName val="0"/>
          <c:showPercent val="0"/>
          <c:showBubbleSize val="0"/>
        </c:dLbls>
        <c:gapWidth val="219"/>
        <c:overlap val="-27"/>
        <c:axId val="509231935"/>
        <c:axId val="530150943"/>
      </c:barChart>
      <c:catAx>
        <c:axId val="509231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30150943"/>
        <c:crosses val="autoZero"/>
        <c:auto val="1"/>
        <c:lblAlgn val="ctr"/>
        <c:lblOffset val="100"/>
        <c:noMultiLvlLbl val="0"/>
      </c:catAx>
      <c:valAx>
        <c:axId val="530150943"/>
        <c:scaling>
          <c:orientation val="minMax"/>
        </c:scaling>
        <c:delete val="1"/>
        <c:axPos val="l"/>
        <c:numFmt formatCode="General" sourceLinked="1"/>
        <c:majorTickMark val="none"/>
        <c:minorTickMark val="none"/>
        <c:tickLblPos val="nextTo"/>
        <c:crossAx val="509231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338977668124228E-2"/>
          <c:y val="7.0518888790586556E-2"/>
          <c:w val="0.88279157413015685"/>
          <c:h val="0.69537639783802896"/>
        </c:manualLayout>
      </c:layout>
      <c:barChart>
        <c:barDir val="col"/>
        <c:grouping val="stacked"/>
        <c:varyColors val="0"/>
        <c:ser>
          <c:idx val="0"/>
          <c:order val="0"/>
          <c:tx>
            <c:strRef>
              <c:f>Sheet1!$B$1</c:f>
              <c:strCache>
                <c:ptCount val="1"/>
                <c:pt idx="0">
                  <c:v>Total Spending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 Spending (2018)</c:v>
                </c:pt>
                <c:pt idx="1">
                  <c:v>Required Spending (2030)</c:v>
                </c:pt>
                <c:pt idx="2">
                  <c:v>Additional Spending (till 2030)</c:v>
                </c:pt>
              </c:strCache>
            </c:strRef>
          </c:cat>
          <c:val>
            <c:numRef>
              <c:f>Sheet1!$B$2:$B$4</c:f>
              <c:numCache>
                <c:formatCode>General</c:formatCode>
                <c:ptCount val="3"/>
                <c:pt idx="0">
                  <c:v>2.8</c:v>
                </c:pt>
                <c:pt idx="1">
                  <c:v>8.1999999999999993</c:v>
                </c:pt>
                <c:pt idx="2">
                  <c:v>5.4</c:v>
                </c:pt>
              </c:numCache>
            </c:numRef>
          </c:val>
          <c:extLst>
            <c:ext xmlns:c16="http://schemas.microsoft.com/office/drawing/2014/chart" uri="{C3380CC4-5D6E-409C-BE32-E72D297353CC}">
              <c16:uniqueId val="{00000000-6457-4C17-AF21-B52CDC083406}"/>
            </c:ext>
          </c:extLst>
        </c:ser>
        <c:dLbls>
          <c:showLegendKey val="0"/>
          <c:showVal val="0"/>
          <c:showCatName val="0"/>
          <c:showSerName val="0"/>
          <c:showPercent val="0"/>
          <c:showBubbleSize val="0"/>
        </c:dLbls>
        <c:gapWidth val="150"/>
        <c:overlap val="100"/>
        <c:axId val="1723202448"/>
        <c:axId val="1720507664"/>
      </c:barChart>
      <c:catAx>
        <c:axId val="172320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20507664"/>
        <c:crosses val="autoZero"/>
        <c:auto val="1"/>
        <c:lblAlgn val="ctr"/>
        <c:lblOffset val="100"/>
        <c:noMultiLvlLbl val="0"/>
      </c:catAx>
      <c:valAx>
        <c:axId val="1720507664"/>
        <c:scaling>
          <c:orientation val="minMax"/>
        </c:scaling>
        <c:delete val="1"/>
        <c:axPos val="l"/>
        <c:numFmt formatCode="General" sourceLinked="1"/>
        <c:majorTickMark val="none"/>
        <c:minorTickMark val="none"/>
        <c:tickLblPos val="nextTo"/>
        <c:crossAx val="1723202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84106153397494E-2"/>
          <c:y val="0.10772959870724481"/>
          <c:w val="0.9190529308836396"/>
          <c:h val="0.7508808807818621"/>
        </c:manualLayout>
      </c:layout>
      <c:barChart>
        <c:barDir val="col"/>
        <c:grouping val="clustered"/>
        <c:varyColors val="0"/>
        <c:ser>
          <c:idx val="0"/>
          <c:order val="0"/>
          <c:tx>
            <c:strRef>
              <c:f>Sheet1!$B$1</c:f>
              <c:strCache>
                <c:ptCount val="1"/>
                <c:pt idx="0">
                  <c:v>Total Spending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 Spending (2018)</c:v>
                </c:pt>
                <c:pt idx="1">
                  <c:v>Required Spending (2030)</c:v>
                </c:pt>
                <c:pt idx="2">
                  <c:v>Additonal Spending (till 2030)</c:v>
                </c:pt>
              </c:strCache>
            </c:strRef>
          </c:cat>
          <c:val>
            <c:numRef>
              <c:f>Sheet1!$B$2:$B$4</c:f>
              <c:numCache>
                <c:formatCode>General</c:formatCode>
                <c:ptCount val="3"/>
                <c:pt idx="0">
                  <c:v>3.9</c:v>
                </c:pt>
                <c:pt idx="1">
                  <c:v>9.6</c:v>
                </c:pt>
                <c:pt idx="2">
                  <c:v>5.7</c:v>
                </c:pt>
              </c:numCache>
            </c:numRef>
          </c:val>
          <c:extLst>
            <c:ext xmlns:c16="http://schemas.microsoft.com/office/drawing/2014/chart" uri="{C3380CC4-5D6E-409C-BE32-E72D297353CC}">
              <c16:uniqueId val="{00000000-134A-400C-A35C-32CB9355270B}"/>
            </c:ext>
          </c:extLst>
        </c:ser>
        <c:dLbls>
          <c:showLegendKey val="0"/>
          <c:showVal val="0"/>
          <c:showCatName val="0"/>
          <c:showSerName val="0"/>
          <c:showPercent val="0"/>
          <c:showBubbleSize val="0"/>
        </c:dLbls>
        <c:gapWidth val="219"/>
        <c:overlap val="-27"/>
        <c:axId val="1723635968"/>
        <c:axId val="1616659120"/>
      </c:barChart>
      <c:catAx>
        <c:axId val="172363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16659120"/>
        <c:crosses val="autoZero"/>
        <c:auto val="1"/>
        <c:lblAlgn val="ctr"/>
        <c:lblOffset val="100"/>
        <c:noMultiLvlLbl val="0"/>
      </c:catAx>
      <c:valAx>
        <c:axId val="1616659120"/>
        <c:scaling>
          <c:orientation val="minMax"/>
        </c:scaling>
        <c:delete val="1"/>
        <c:axPos val="l"/>
        <c:numFmt formatCode="General" sourceLinked="1"/>
        <c:majorTickMark val="none"/>
        <c:minorTickMark val="none"/>
        <c:tickLblPos val="nextTo"/>
        <c:crossAx val="1723635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23rd Sustainable Development Conference</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503F43-CBCB-6E46-87B9-67D51D12B59C}" type="datetime1">
              <a:rPr lang="en-US" smtClean="0"/>
              <a:t>1/27/2022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23rd Sustainable Development Conference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B4C36A-6B1A-C140-8E5B-BBE4B1DAEE3E}" type="slidenum">
              <a:rPr lang="en-US" smtClean="0"/>
              <a:t>‹#›</a:t>
            </a:fld>
            <a:endParaRPr lang="en-US" dirty="0"/>
          </a:p>
        </p:txBody>
      </p:sp>
    </p:spTree>
    <p:extLst>
      <p:ext uri="{BB962C8B-B14F-4D97-AF65-F5344CB8AC3E}">
        <p14:creationId xmlns:p14="http://schemas.microsoft.com/office/powerpoint/2010/main" val="65458631"/>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1-11-23T14:59:03.765"/>
    </inkml:context>
    <inkml:brush xml:id="br0">
      <inkml:brushProperty name="width" value="0.05292" units="cm"/>
      <inkml:brushProperty name="height" value="0.05292" units="cm"/>
      <inkml:brushProperty name="color" value="#FF0000"/>
    </inkml:brush>
  </inkml:definitions>
  <inkml:trace contextRef="#ctx0" brushRef="#br0">16087 14411 0,'17'0'703,"1"0"-672,0 0-15,-1 0-1,1 0 1,-1 0 15,19 0-31,-19 0 16,1 0-1,0 0 1,-1 0 0,1 0-1,0 0 1,-1 0 0,19 0 15,-19 0 0,1 0 32,-1 0 46,1 0-62,0 0-16,-1 0-15,1 0-1,17 0 32,-17 0 0,0 0-16,-1 0 1,1 0-17,-18 18 16,17-18 1,1 0-1,0 0 688,-1 0-688,19 0 16,-19-18-16,1 18 47,0 0-62,-1 0 31,19 0-47,-19 0 15,18 0 1,-17 0 0,0 0-16,-1 0 15,1 0 1,0 0 15,-1 0 0,19 0-15,-19 0 0,1 0-1,-1 0 16,1 0 1,0 0 30,-1 0-46,1 0 15,17 0 0,-17 0 1,0 0 561,-1 0-577,1 0-16,-1 0 16,1 0-1,0 0 1,-1 0-16,1 0 15,0 0 17,-1 0-32,1 0 31,0 0-15,-1 0 15,1 0 47,17 0-47,-17 0-15,-1 0-1,1 0 17,0 0 30,-1 0-31,1 0 1,0 0-1,17 0-15,-17 0-16,-1 0 62,1 0-31,-1 0 688,1 0-703,0 0-1,17 0 32,-17 0-16,-1 0-15,1 0 15,0 0-31,-1 0 47,1 0 0,-1 0-31,19 0 15,-19 0 0,1 0 0,0 0 1,-1 0 61,1 0-61,17 0 718,1 0-735,-19 0-15,1 0 32,-1 0 14,1 0-30,0 0 0,-1 0-1,1 0 1,0 0 0,-1 0 15,1 0-16,0 0-15,-1 0 32,1 0-17,-1 0 1,1 0 62,17 0-62,-17 0-1,0 0 17,-1 0-1,1 0 656,0 0-671,-1 0 0,1 0-1,17 0 1,-17 0-1,-1 0 17,1 0-17,0 0 1,-1 0 15,1 0 0,0 0-31,-1 0 32,1 0-32,-1 0 15,1 0 1,0 0 0,-1 0 15,1 0 16,0 0-16,17 0 16,-17 0-16,-1 0 0,1-18 501,-18 1-517,18 17 1,-1 0-1,1 0 1,-1 0 0,19 0-1,-19 0 32,1 0-31,0 0-16,-1 0 15,1 0 1,0 0 15,17 0 32,-18 0 421,1 0-109,17 0-344,-17 0 16,0 0 31,-1 0-46,1 0-1,0 0 172,-18 17 250,0 1-437,0 0-16,0-1 15,0 1 32,0 0-47,0-1 0,0 1 16,0-1-16,0 1 16,0 0-1,0-1 16,0 1-15,0 0 0,0 17-1,0-17 32,0 17-16,0-18 1,0 1-1,0 0 0,0-1 16,-18-17-31,18 18 31,0 0-16,0-1 16,-18-17 0,18 18-16,-17-18 547,17 18-562,0-1 15,-36-17 16,19 0-32,-1 0 1,0 0 0,1 0 15,-1 18-16,1-18-15,-1 0 16,-17 0-16,17 0 16,0 0 15,1 0 16,-1 0-16,0 0 0,1 0 16,-1 0-31,1 0 15,-1 0-15,0 0-1,1 0 17,-1 0-1,0 0 0,1 0-15,-1 0 15,-17 0-15,17 0-1,0 0 16,1 0-31,-1 0 32,1 0-1,-1 0-15,0 0-1,-17 0 16,17 0-15,1 0 47,-1 0-48,0 0 1,1 0 15,-1 0 0,1 0 1,-1 0-1,0 0-16,1 0 1,-1 0 15,0 0-31,1 0 32,-1 0 30,0 0-31,1 0 251,-1-18-126,1 18-125,17-17-31,-18 17 31,18-18-31,-18 18 63,1 0 62,-19 0-63,19 0-30,-1 0-1,0 0 0,1 0 32,-1 0-48,1 0 1,-1 0-1,-17 0 17,17 0 46,0 0-78,1 0 31,-1 0 0,0 0-31,1 0 16,-19 0 31,19 0-32,-1 0 1,1 0 15,-1 0-15,0 0 0,1 0 15,-1 0 0,-17 0-31,17 0 31,0 0-15,1 0 15,-1 0 0,1 0 1,-1 0-1,0 0-15,-17 0 15,17 0 516,1 0-532,-19 0 1,19 0-16,-54 0 16,36 0-1,-18 0 1,35 0 15,-17 0-15,17 0 15,1 0-15,-1 0-1,1 0 1,-1 0-1,0 0 17,1 0-1,-1 0 0,-17 0-15,17 0-1,0 0 17,1 0-1,-1 0-15,1 0 30,-1 0-30,0 0 0,1 0-1,-19 0 1,1 0 0,0 0-1,17 0 16,-17 0 1,17 0-1,1 0-15,-1 0-1,0 0 1,-17 0-1,17 0 1,-17 0 0,17 0-1,1 0 17,-1-35-32,1 35 15,-19 0 1,19 0-1,-19 0 1,1 0 0,17 0-1,1 0 1,-1 0 0,1-18-1,-1 18 1,-17 0-1,17 0 1,0 0 0,1 0 15,-1 0-15,0 0 30,1 0-14,-1 0-1,-17 0 31,17 0 95,1 0 171,17-18-47,0 1-218,0-1-48,0 0 1,0 1-1,0-1-15,0 1 16,0-1 0,0 0-1,0-17 1,0 17 15,0 1 0,0-1 1,0 0 265,0 1-266,0-1 609,0 1-608,0-1 15,0 0-1,0 1 17,0-1-32,0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23rd Sustainable Development Conference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16310-0712-394F-BD75-08B783BCDAA8}" type="datetime1">
              <a:rPr lang="en-US" smtClean="0"/>
              <a:t>1/27/2022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23rd Sustainable Development Conference</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4FBAC2-83A6-BE4F-A5E8-5687E25F6854}" type="slidenum">
              <a:rPr lang="en-US" smtClean="0"/>
              <a:t>‹#›</a:t>
            </a:fld>
            <a:endParaRPr lang="en-US" dirty="0"/>
          </a:p>
        </p:txBody>
      </p:sp>
    </p:spTree>
    <p:extLst>
      <p:ext uri="{BB962C8B-B14F-4D97-AF65-F5344CB8AC3E}">
        <p14:creationId xmlns:p14="http://schemas.microsoft.com/office/powerpoint/2010/main" val="2958718280"/>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2F740F-6816-B849-8D46-509652008D0A}" type="datetime1">
              <a:rPr lang="en-US" smtClean="0"/>
              <a:t>1/27/2022</a:t>
            </a:fld>
            <a:endParaRPr lang="en-US" dirty="0"/>
          </a:p>
        </p:txBody>
      </p:sp>
      <p:sp>
        <p:nvSpPr>
          <p:cNvPr id="5" name="Footer Placeholder 4"/>
          <p:cNvSpPr>
            <a:spLocks noGrp="1"/>
          </p:cNvSpPr>
          <p:nvPr>
            <p:ph type="ftr" sz="quarter" idx="11"/>
          </p:nvPr>
        </p:nvSpPr>
        <p:spPr/>
        <p:txBody>
          <a:bodyPr/>
          <a:lstStyle/>
          <a:p>
            <a:r>
              <a:rPr lang="en-US" dirty="0"/>
              <a:t>Sustainable Development Policy Institute</a:t>
            </a:r>
          </a:p>
        </p:txBody>
      </p:sp>
      <p:sp>
        <p:nvSpPr>
          <p:cNvPr id="6" name="Slide Number Placeholder 5"/>
          <p:cNvSpPr>
            <a:spLocks noGrp="1"/>
          </p:cNvSpPr>
          <p:nvPr>
            <p:ph type="sldNum" sz="quarter" idx="12"/>
          </p:nvPr>
        </p:nvSpPr>
        <p:spPr/>
        <p:txBody>
          <a:bodyPr/>
          <a:lstStyle/>
          <a:p>
            <a:fld id="{D847E519-7BAE-45E4-8CF2-E5A64B9A891A}"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97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178B23-955A-5C4D-BFC1-E94FBD3BDEED}" type="datetime1">
              <a:rPr lang="en-US" smtClean="0"/>
              <a:t>1/27/2022</a:t>
            </a:fld>
            <a:endParaRPr lang="en-US" dirty="0"/>
          </a:p>
        </p:txBody>
      </p:sp>
      <p:sp>
        <p:nvSpPr>
          <p:cNvPr id="5" name="Footer Placeholder 4"/>
          <p:cNvSpPr>
            <a:spLocks noGrp="1"/>
          </p:cNvSpPr>
          <p:nvPr>
            <p:ph type="ftr" sz="quarter" idx="11"/>
          </p:nvPr>
        </p:nvSpPr>
        <p:spPr/>
        <p:txBody>
          <a:bodyPr/>
          <a:lstStyle/>
          <a:p>
            <a:r>
              <a:rPr lang="en-US" dirty="0"/>
              <a:t>Sustainable Development Policy Institute</a:t>
            </a:r>
          </a:p>
        </p:txBody>
      </p:sp>
      <p:sp>
        <p:nvSpPr>
          <p:cNvPr id="6" name="Slide Number Placeholder 5"/>
          <p:cNvSpPr>
            <a:spLocks noGrp="1"/>
          </p:cNvSpPr>
          <p:nvPr>
            <p:ph type="sldNum" sz="quarter" idx="12"/>
          </p:nvPr>
        </p:nvSpPr>
        <p:spPr/>
        <p:txBody>
          <a:bodyPr/>
          <a:lstStyle/>
          <a:p>
            <a:fld id="{D847E519-7BAE-45E4-8CF2-E5A64B9A891A}" type="slidenum">
              <a:rPr lang="en-US" smtClean="0"/>
              <a:t>‹#›</a:t>
            </a:fld>
            <a:endParaRPr lang="en-US" dirty="0"/>
          </a:p>
        </p:txBody>
      </p:sp>
    </p:spTree>
    <p:extLst>
      <p:ext uri="{BB962C8B-B14F-4D97-AF65-F5344CB8AC3E}">
        <p14:creationId xmlns:p14="http://schemas.microsoft.com/office/powerpoint/2010/main" val="100186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9669D-BF3A-9548-99FB-4F862B857ADF}" type="datetime1">
              <a:rPr lang="en-US" smtClean="0"/>
              <a:t>1/27/2022</a:t>
            </a:fld>
            <a:endParaRPr lang="en-US" dirty="0"/>
          </a:p>
        </p:txBody>
      </p:sp>
      <p:sp>
        <p:nvSpPr>
          <p:cNvPr id="5" name="Footer Placeholder 4"/>
          <p:cNvSpPr>
            <a:spLocks noGrp="1"/>
          </p:cNvSpPr>
          <p:nvPr>
            <p:ph type="ftr" sz="quarter" idx="11"/>
          </p:nvPr>
        </p:nvSpPr>
        <p:spPr/>
        <p:txBody>
          <a:bodyPr/>
          <a:lstStyle/>
          <a:p>
            <a:r>
              <a:rPr lang="en-US" dirty="0"/>
              <a:t>Sustainable Development Policy Institute</a:t>
            </a:r>
          </a:p>
        </p:txBody>
      </p:sp>
      <p:sp>
        <p:nvSpPr>
          <p:cNvPr id="6" name="Slide Number Placeholder 5"/>
          <p:cNvSpPr>
            <a:spLocks noGrp="1"/>
          </p:cNvSpPr>
          <p:nvPr>
            <p:ph type="sldNum" sz="quarter" idx="12"/>
          </p:nvPr>
        </p:nvSpPr>
        <p:spPr/>
        <p:txBody>
          <a:bodyPr/>
          <a:lstStyle/>
          <a:p>
            <a:fld id="{D847E519-7BAE-45E4-8CF2-E5A64B9A891A}" type="slidenum">
              <a:rPr lang="en-US" smtClean="0"/>
              <a:t>‹#›</a:t>
            </a:fld>
            <a:endParaRPr lang="en-US" dirty="0"/>
          </a:p>
        </p:txBody>
      </p:sp>
    </p:spTree>
    <p:extLst>
      <p:ext uri="{BB962C8B-B14F-4D97-AF65-F5344CB8AC3E}">
        <p14:creationId xmlns:p14="http://schemas.microsoft.com/office/powerpoint/2010/main" val="180989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7B4EF-11D2-1F4F-9F68-A85F2EF6019F}" type="datetime1">
              <a:rPr lang="en-US" smtClean="0"/>
              <a:t>1/27/2022</a:t>
            </a:fld>
            <a:endParaRPr lang="en-US" dirty="0"/>
          </a:p>
        </p:txBody>
      </p:sp>
      <p:sp>
        <p:nvSpPr>
          <p:cNvPr id="5" name="Footer Placeholder 4"/>
          <p:cNvSpPr>
            <a:spLocks noGrp="1"/>
          </p:cNvSpPr>
          <p:nvPr>
            <p:ph type="ftr" sz="quarter" idx="11"/>
          </p:nvPr>
        </p:nvSpPr>
        <p:spPr/>
        <p:txBody>
          <a:bodyPr/>
          <a:lstStyle/>
          <a:p>
            <a:r>
              <a:rPr lang="en-US" dirty="0"/>
              <a:t>Sustainable Development Policy Institute</a:t>
            </a:r>
          </a:p>
        </p:txBody>
      </p:sp>
      <p:sp>
        <p:nvSpPr>
          <p:cNvPr id="6" name="Slide Number Placeholder 5"/>
          <p:cNvSpPr>
            <a:spLocks noGrp="1"/>
          </p:cNvSpPr>
          <p:nvPr>
            <p:ph type="sldNum" sz="quarter" idx="12"/>
          </p:nvPr>
        </p:nvSpPr>
        <p:spPr/>
        <p:txBody>
          <a:bodyPr/>
          <a:lstStyle/>
          <a:p>
            <a:fld id="{D847E519-7BAE-45E4-8CF2-E5A64B9A891A}" type="slidenum">
              <a:rPr lang="en-US" smtClean="0"/>
              <a:t>‹#›</a:t>
            </a:fld>
            <a:endParaRPr lang="en-US" dirty="0"/>
          </a:p>
        </p:txBody>
      </p:sp>
    </p:spTree>
    <p:extLst>
      <p:ext uri="{BB962C8B-B14F-4D97-AF65-F5344CB8AC3E}">
        <p14:creationId xmlns:p14="http://schemas.microsoft.com/office/powerpoint/2010/main" val="309328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9F3B75-740A-CE45-9549-60CD3C70964B}" type="datetime1">
              <a:rPr lang="en-US" smtClean="0"/>
              <a:t>1/27/2022</a:t>
            </a:fld>
            <a:endParaRPr lang="en-US" dirty="0"/>
          </a:p>
        </p:txBody>
      </p:sp>
      <p:sp>
        <p:nvSpPr>
          <p:cNvPr id="5" name="Footer Placeholder 4"/>
          <p:cNvSpPr>
            <a:spLocks noGrp="1"/>
          </p:cNvSpPr>
          <p:nvPr>
            <p:ph type="ftr" sz="quarter" idx="11"/>
          </p:nvPr>
        </p:nvSpPr>
        <p:spPr/>
        <p:txBody>
          <a:bodyPr/>
          <a:lstStyle/>
          <a:p>
            <a:r>
              <a:rPr lang="en-US" dirty="0"/>
              <a:t>Sustainable Development Policy Institute</a:t>
            </a:r>
          </a:p>
        </p:txBody>
      </p:sp>
      <p:sp>
        <p:nvSpPr>
          <p:cNvPr id="6" name="Slide Number Placeholder 5"/>
          <p:cNvSpPr>
            <a:spLocks noGrp="1"/>
          </p:cNvSpPr>
          <p:nvPr>
            <p:ph type="sldNum" sz="quarter" idx="12"/>
          </p:nvPr>
        </p:nvSpPr>
        <p:spPr/>
        <p:txBody>
          <a:bodyPr/>
          <a:lstStyle/>
          <a:p>
            <a:fld id="{D847E519-7BAE-45E4-8CF2-E5A64B9A891A}"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53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CA7C6D-99DE-5040-869F-EFA9DC33AA29}" type="datetime1">
              <a:rPr lang="en-US" smtClean="0"/>
              <a:t>1/27/2022</a:t>
            </a:fld>
            <a:endParaRPr lang="en-US" dirty="0"/>
          </a:p>
        </p:txBody>
      </p:sp>
      <p:sp>
        <p:nvSpPr>
          <p:cNvPr id="6" name="Footer Placeholder 5"/>
          <p:cNvSpPr>
            <a:spLocks noGrp="1"/>
          </p:cNvSpPr>
          <p:nvPr>
            <p:ph type="ftr" sz="quarter" idx="11"/>
          </p:nvPr>
        </p:nvSpPr>
        <p:spPr/>
        <p:txBody>
          <a:bodyPr/>
          <a:lstStyle/>
          <a:p>
            <a:r>
              <a:rPr lang="en-US" dirty="0"/>
              <a:t>Sustainable Development Policy Institute</a:t>
            </a:r>
          </a:p>
        </p:txBody>
      </p:sp>
      <p:sp>
        <p:nvSpPr>
          <p:cNvPr id="7" name="Slide Number Placeholder 6"/>
          <p:cNvSpPr>
            <a:spLocks noGrp="1"/>
          </p:cNvSpPr>
          <p:nvPr>
            <p:ph type="sldNum" sz="quarter" idx="12"/>
          </p:nvPr>
        </p:nvSpPr>
        <p:spPr/>
        <p:txBody>
          <a:bodyPr/>
          <a:lstStyle/>
          <a:p>
            <a:fld id="{D847E519-7BAE-45E4-8CF2-E5A64B9A891A}" type="slidenum">
              <a:rPr lang="en-US" smtClean="0"/>
              <a:t>‹#›</a:t>
            </a:fld>
            <a:endParaRPr lang="en-US" dirty="0"/>
          </a:p>
        </p:txBody>
      </p:sp>
    </p:spTree>
    <p:extLst>
      <p:ext uri="{BB962C8B-B14F-4D97-AF65-F5344CB8AC3E}">
        <p14:creationId xmlns:p14="http://schemas.microsoft.com/office/powerpoint/2010/main" val="2166757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4CF0EF-AA3E-024D-A077-DC21F9CD49FE}" type="datetime1">
              <a:rPr lang="en-US" smtClean="0"/>
              <a:t>1/27/2022</a:t>
            </a:fld>
            <a:endParaRPr lang="en-US" dirty="0"/>
          </a:p>
        </p:txBody>
      </p:sp>
      <p:sp>
        <p:nvSpPr>
          <p:cNvPr id="8" name="Footer Placeholder 7"/>
          <p:cNvSpPr>
            <a:spLocks noGrp="1"/>
          </p:cNvSpPr>
          <p:nvPr>
            <p:ph type="ftr" sz="quarter" idx="11"/>
          </p:nvPr>
        </p:nvSpPr>
        <p:spPr/>
        <p:txBody>
          <a:bodyPr/>
          <a:lstStyle/>
          <a:p>
            <a:r>
              <a:rPr lang="en-US" dirty="0"/>
              <a:t>Sustainable Development Policy Institute</a:t>
            </a:r>
          </a:p>
        </p:txBody>
      </p:sp>
      <p:sp>
        <p:nvSpPr>
          <p:cNvPr id="9" name="Slide Number Placeholder 8"/>
          <p:cNvSpPr>
            <a:spLocks noGrp="1"/>
          </p:cNvSpPr>
          <p:nvPr>
            <p:ph type="sldNum" sz="quarter" idx="12"/>
          </p:nvPr>
        </p:nvSpPr>
        <p:spPr/>
        <p:txBody>
          <a:bodyPr/>
          <a:lstStyle/>
          <a:p>
            <a:fld id="{D847E519-7BAE-45E4-8CF2-E5A64B9A891A}" type="slidenum">
              <a:rPr lang="en-US" smtClean="0"/>
              <a:t>‹#›</a:t>
            </a:fld>
            <a:endParaRPr lang="en-US" dirty="0"/>
          </a:p>
        </p:txBody>
      </p:sp>
    </p:spTree>
    <p:extLst>
      <p:ext uri="{BB962C8B-B14F-4D97-AF65-F5344CB8AC3E}">
        <p14:creationId xmlns:p14="http://schemas.microsoft.com/office/powerpoint/2010/main" val="70824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59C3EC-C926-5044-97A5-D922799113BC}" type="datetime1">
              <a:rPr lang="en-US" smtClean="0"/>
              <a:t>1/27/2022</a:t>
            </a:fld>
            <a:endParaRPr lang="en-US" dirty="0"/>
          </a:p>
        </p:txBody>
      </p:sp>
      <p:sp>
        <p:nvSpPr>
          <p:cNvPr id="4" name="Footer Placeholder 3"/>
          <p:cNvSpPr>
            <a:spLocks noGrp="1"/>
          </p:cNvSpPr>
          <p:nvPr>
            <p:ph type="ftr" sz="quarter" idx="11"/>
          </p:nvPr>
        </p:nvSpPr>
        <p:spPr/>
        <p:txBody>
          <a:bodyPr/>
          <a:lstStyle/>
          <a:p>
            <a:r>
              <a:rPr lang="en-US" dirty="0"/>
              <a:t>Sustainable Development Policy Institute</a:t>
            </a:r>
          </a:p>
        </p:txBody>
      </p:sp>
      <p:sp>
        <p:nvSpPr>
          <p:cNvPr id="5" name="Slide Number Placeholder 4"/>
          <p:cNvSpPr>
            <a:spLocks noGrp="1"/>
          </p:cNvSpPr>
          <p:nvPr>
            <p:ph type="sldNum" sz="quarter" idx="12"/>
          </p:nvPr>
        </p:nvSpPr>
        <p:spPr/>
        <p:txBody>
          <a:bodyPr/>
          <a:lstStyle/>
          <a:p>
            <a:fld id="{D847E519-7BAE-45E4-8CF2-E5A64B9A891A}" type="slidenum">
              <a:rPr lang="en-US" smtClean="0"/>
              <a:t>‹#›</a:t>
            </a:fld>
            <a:endParaRPr lang="en-US" dirty="0"/>
          </a:p>
        </p:txBody>
      </p:sp>
    </p:spTree>
    <p:extLst>
      <p:ext uri="{BB962C8B-B14F-4D97-AF65-F5344CB8AC3E}">
        <p14:creationId xmlns:p14="http://schemas.microsoft.com/office/powerpoint/2010/main" val="208994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EA24D6F-AC5C-8D45-A53C-DE741266CC56}" type="datetime1">
              <a:rPr lang="en-US" smtClean="0"/>
              <a:t>1/27/2022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Sustainable Development Policy Institute</a:t>
            </a:r>
          </a:p>
        </p:txBody>
      </p:sp>
      <p:sp>
        <p:nvSpPr>
          <p:cNvPr id="9" name="Slide Number Placeholder 8"/>
          <p:cNvSpPr>
            <a:spLocks noGrp="1"/>
          </p:cNvSpPr>
          <p:nvPr>
            <p:ph type="sldNum" sz="quarter" idx="12"/>
          </p:nvPr>
        </p:nvSpPr>
        <p:spPr/>
        <p:txBody>
          <a:bodyPr/>
          <a:lstStyle/>
          <a:p>
            <a:fld id="{D847E519-7BAE-45E4-8CF2-E5A64B9A891A}" type="slidenum">
              <a:rPr lang="en-US" smtClean="0"/>
              <a:t>‹#›</a:t>
            </a:fld>
            <a:endParaRPr lang="en-US" dirty="0"/>
          </a:p>
        </p:txBody>
      </p:sp>
    </p:spTree>
    <p:extLst>
      <p:ext uri="{BB962C8B-B14F-4D97-AF65-F5344CB8AC3E}">
        <p14:creationId xmlns:p14="http://schemas.microsoft.com/office/powerpoint/2010/main" val="218433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3807BDC-38AF-D045-83F5-E5AE3BD11A81}" type="datetime1">
              <a:rPr lang="en-US" smtClean="0"/>
              <a:t>1/27/2022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Sustainable Development Policy Institute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847E519-7BAE-45E4-8CF2-E5A64B9A891A}" type="slidenum">
              <a:rPr lang="en-US" smtClean="0"/>
              <a:t>‹#›</a:t>
            </a:fld>
            <a:endParaRPr lang="en-US" dirty="0"/>
          </a:p>
        </p:txBody>
      </p:sp>
    </p:spTree>
    <p:extLst>
      <p:ext uri="{BB962C8B-B14F-4D97-AF65-F5344CB8AC3E}">
        <p14:creationId xmlns:p14="http://schemas.microsoft.com/office/powerpoint/2010/main" val="14270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C9FE3-D8F1-D845-AB80-BE4214559555}" type="datetime1">
              <a:rPr lang="en-US" smtClean="0"/>
              <a:t>1/27/2022</a:t>
            </a:fld>
            <a:endParaRPr lang="en-US" dirty="0"/>
          </a:p>
        </p:txBody>
      </p:sp>
      <p:sp>
        <p:nvSpPr>
          <p:cNvPr id="6" name="Footer Placeholder 5"/>
          <p:cNvSpPr>
            <a:spLocks noGrp="1"/>
          </p:cNvSpPr>
          <p:nvPr>
            <p:ph type="ftr" sz="quarter" idx="11"/>
          </p:nvPr>
        </p:nvSpPr>
        <p:spPr/>
        <p:txBody>
          <a:bodyPr/>
          <a:lstStyle/>
          <a:p>
            <a:r>
              <a:rPr lang="en-US" dirty="0"/>
              <a:t>Sustainable Development Policy Institute</a:t>
            </a:r>
          </a:p>
        </p:txBody>
      </p:sp>
      <p:sp>
        <p:nvSpPr>
          <p:cNvPr id="7" name="Slide Number Placeholder 6"/>
          <p:cNvSpPr>
            <a:spLocks noGrp="1"/>
          </p:cNvSpPr>
          <p:nvPr>
            <p:ph type="sldNum" sz="quarter" idx="12"/>
          </p:nvPr>
        </p:nvSpPr>
        <p:spPr/>
        <p:txBody>
          <a:bodyPr/>
          <a:lstStyle/>
          <a:p>
            <a:fld id="{D847E519-7BAE-45E4-8CF2-E5A64B9A891A}" type="slidenum">
              <a:rPr lang="en-US" smtClean="0"/>
              <a:t>‹#›</a:t>
            </a:fld>
            <a:endParaRPr lang="en-US" dirty="0"/>
          </a:p>
        </p:txBody>
      </p:sp>
    </p:spTree>
    <p:extLst>
      <p:ext uri="{BB962C8B-B14F-4D97-AF65-F5344CB8AC3E}">
        <p14:creationId xmlns:p14="http://schemas.microsoft.com/office/powerpoint/2010/main" val="375538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916E07B-60CF-2845-86B5-D42E938C89F7}" type="datetime1">
              <a:rPr lang="en-US" smtClean="0"/>
              <a:t>1/27/2022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Sustainable Development Policy Institute</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847E519-7BAE-45E4-8CF2-E5A64B9A891A}"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82713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266824"/>
            <a:ext cx="10706100" cy="2828926"/>
          </a:xfrm>
        </p:spPr>
        <p:txBody>
          <a:bodyPr>
            <a:normAutofit/>
          </a:bodyPr>
          <a:lstStyle/>
          <a:p>
            <a:pPr algn="ctr"/>
            <a:r>
              <a:rPr lang="en-US" sz="3200" dirty="0">
                <a:solidFill>
                  <a:schemeClr val="tx1"/>
                </a:solidFill>
                <a:latin typeface="Century Gothic" panose="020B0502020202020204" pitchFamily="34" charset="0"/>
              </a:rPr>
              <a:t>Fiscal Policies for Sustainable Recovery from COVID-19: Pakistan’s Options, Constraints and Proposals </a:t>
            </a:r>
            <a:br>
              <a:rPr lang="en-US" sz="3200" dirty="0">
                <a:solidFill>
                  <a:schemeClr val="tx1"/>
                </a:solidFill>
                <a:latin typeface="Century Gothic" panose="020B0502020202020204" pitchFamily="34" charset="0"/>
              </a:rPr>
            </a:br>
            <a:endParaRPr lang="en-US" sz="3200" dirty="0">
              <a:solidFill>
                <a:schemeClr val="tx1"/>
              </a:solidFill>
              <a:latin typeface="Century Gothic" panose="020B0502020202020204" pitchFamily="34" charset="0"/>
            </a:endParaRPr>
          </a:p>
        </p:txBody>
      </p:sp>
      <p:sp>
        <p:nvSpPr>
          <p:cNvPr id="7" name="Title 1">
            <a:extLst>
              <a:ext uri="{FF2B5EF4-FFF2-40B4-BE49-F238E27FC236}">
                <a16:creationId xmlns:a16="http://schemas.microsoft.com/office/drawing/2014/main" id="{AA3BA99C-D89F-4A23-8013-790EE2B95871}"/>
              </a:ext>
            </a:extLst>
          </p:cNvPr>
          <p:cNvSpPr txBox="1">
            <a:spLocks/>
          </p:cNvSpPr>
          <p:nvPr/>
        </p:nvSpPr>
        <p:spPr>
          <a:xfrm>
            <a:off x="8048625" y="5162550"/>
            <a:ext cx="3924300" cy="1071944"/>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800" dirty="0">
                <a:latin typeface="Century Gothic" panose="020B0502020202020204" pitchFamily="34" charset="0"/>
              </a:rPr>
              <a:t>Sajid Amin Javed   </a:t>
            </a:r>
          </a:p>
        </p:txBody>
      </p:sp>
      <p:pic>
        <p:nvPicPr>
          <p:cNvPr id="4" name="Picture 3" descr="sdpi-logo">
            <a:extLst>
              <a:ext uri="{FF2B5EF4-FFF2-40B4-BE49-F238E27FC236}">
                <a16:creationId xmlns:a16="http://schemas.microsoft.com/office/drawing/2014/main" id="{CD0C7D0C-B073-4D29-AD14-3BD9533557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783" y="369403"/>
            <a:ext cx="1967947" cy="1088335"/>
          </a:xfrm>
          <a:prstGeom prst="rect">
            <a:avLst/>
          </a:prstGeom>
          <a:noFill/>
          <a:ln>
            <a:noFill/>
          </a:ln>
        </p:spPr>
      </p:pic>
    </p:spTree>
    <p:extLst>
      <p:ext uri="{BB962C8B-B14F-4D97-AF65-F5344CB8AC3E}">
        <p14:creationId xmlns:p14="http://schemas.microsoft.com/office/powerpoint/2010/main" val="243698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137401" y="605896"/>
            <a:ext cx="3828790" cy="5646208"/>
          </a:xfrm>
        </p:spPr>
        <p:txBody>
          <a:bodyPr anchor="ctr">
            <a:normAutofit fontScale="90000"/>
          </a:bodyPr>
          <a:lstStyle/>
          <a:p>
            <a:r>
              <a:rPr lang="en-US" sz="3200" dirty="0">
                <a:solidFill>
                  <a:srgbClr val="FFFFFF"/>
                </a:solidFill>
                <a:latin typeface="Century Gothic" panose="020B0502020202020204" pitchFamily="34" charset="0"/>
              </a:rPr>
              <a:t>Pakistan put in place a sizeable fiscal stimulus (top panel)</a:t>
            </a:r>
            <a:br>
              <a:rPr lang="en-US" sz="3200" dirty="0">
                <a:solidFill>
                  <a:srgbClr val="FFFFFF"/>
                </a:solidFill>
                <a:latin typeface="Century Gothic" panose="020B0502020202020204" pitchFamily="34" charset="0"/>
              </a:rPr>
            </a:br>
            <a:br>
              <a:rPr lang="en-US" sz="3200" dirty="0">
                <a:solidFill>
                  <a:srgbClr val="FFFFFF"/>
                </a:solidFill>
                <a:latin typeface="Century Gothic" panose="020B0502020202020204" pitchFamily="34" charset="0"/>
              </a:rPr>
            </a:br>
            <a:r>
              <a:rPr lang="en-US" sz="3200" dirty="0">
                <a:solidFill>
                  <a:srgbClr val="FFFFFF"/>
                </a:solidFill>
                <a:latin typeface="Century Gothic" panose="020B0502020202020204" pitchFamily="34" charset="0"/>
              </a:rPr>
              <a:t>It was however less than half of that required,  as per UNESCAP’s estimates  </a:t>
            </a:r>
            <a:br>
              <a:rPr lang="en-US" sz="3200" dirty="0">
                <a:solidFill>
                  <a:srgbClr val="FFFFFF"/>
                </a:solidFill>
                <a:latin typeface="Century Gothic" panose="020B0502020202020204" pitchFamily="34" charset="0"/>
              </a:rPr>
            </a:br>
            <a:br>
              <a:rPr lang="en-US" sz="3200" dirty="0">
                <a:solidFill>
                  <a:srgbClr val="FFFFFF"/>
                </a:solidFill>
                <a:latin typeface="Century Gothic" panose="020B0502020202020204" pitchFamily="34" charset="0"/>
              </a:rPr>
            </a:br>
            <a:r>
              <a:rPr lang="en-US" sz="1800" dirty="0">
                <a:effectLst/>
                <a:latin typeface="Franklin Gothic Book" panose="020B0503020102020204" pitchFamily="34" charset="0"/>
                <a:ea typeface="DengXian" panose="02010600030101010101" pitchFamily="2" charset="-122"/>
                <a:cs typeface="Cordia New" panose="020B0304020202020204" pitchFamily="34" charset="-34"/>
              </a:rPr>
              <a:t>.</a:t>
            </a:r>
            <a:r>
              <a:rPr lang="en-US" sz="2400" dirty="0">
                <a:solidFill>
                  <a:schemeClr val="bg1"/>
                </a:solidFill>
                <a:effectLst/>
                <a:latin typeface="Century Gothic" panose="020B0502020202020204" pitchFamily="34" charset="0"/>
                <a:ea typeface="DengXian" panose="02010600030101010101" pitchFamily="2" charset="-122"/>
                <a:cs typeface="Cordia New" panose="020B0304020202020204" pitchFamily="34" charset="-34"/>
              </a:rPr>
              <a:t>Pakistan needs another $5.3 billion to increase the fiscal stimulus from 3.1% to 5% of GDP and $10.9 billion to expand the stimulus to 7% of GDP</a:t>
            </a:r>
            <a:endParaRPr lang="en-PK" sz="3200" dirty="0">
              <a:solidFill>
                <a:schemeClr val="bg1"/>
              </a:solidFill>
              <a:latin typeface="Century Gothic" panose="020B0502020202020204" pitchFamily="34" charset="0"/>
            </a:endParaRP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DA7E767-6E7D-4CE9-8BB0-B61241A6D317}"/>
              </a:ext>
            </a:extLst>
          </p:cNvPr>
          <p:cNvSpPr>
            <a:spLocks noGrp="1"/>
          </p:cNvSpPr>
          <p:nvPr>
            <p:ph idx="1"/>
          </p:nvPr>
        </p:nvSpPr>
        <p:spPr>
          <a:xfrm>
            <a:off x="4364644" y="922351"/>
            <a:ext cx="7334986" cy="2218414"/>
          </a:xfrm>
        </p:spPr>
        <p:txBody>
          <a:bodyPr anchor="ctr">
            <a:normAutofit/>
          </a:bodyPr>
          <a:lstStyle/>
          <a:p>
            <a:pPr marL="0" indent="0">
              <a:buNone/>
            </a:pPr>
            <a:r>
              <a:rPr lang="en-US" sz="1800" dirty="0">
                <a:latin typeface="Century Gothic" panose="020B0502020202020204" pitchFamily="34" charset="0"/>
                <a:ea typeface="Calibri" panose="020F0502020204030204" pitchFamily="34" charset="0"/>
                <a:cs typeface="Times New Roman" panose="02020603050405020304" pitchFamily="18" charset="0"/>
              </a:rPr>
              <a:t> </a:t>
            </a:r>
            <a:endParaRPr lang="en-PK"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a:normAutofit/>
          </a:bodyPr>
          <a:lstStyle/>
          <a:p>
            <a:pPr>
              <a:spcAft>
                <a:spcPts val="600"/>
              </a:spcAft>
            </a:pPr>
            <a:fld id="{D847E519-7BAE-45E4-8CF2-E5A64B9A891A}" type="slidenum">
              <a:rPr lang="en-US">
                <a:solidFill>
                  <a:schemeClr val="tx2"/>
                </a:solidFill>
              </a:rPr>
              <a:pPr>
                <a:spcAft>
                  <a:spcPts val="600"/>
                </a:spcAft>
              </a:pPr>
              <a:t>10</a:t>
            </a:fld>
            <a:endParaRPr lang="en-US">
              <a:solidFill>
                <a:schemeClr val="tx2"/>
              </a:solidFill>
            </a:endParaRPr>
          </a:p>
        </p:txBody>
      </p:sp>
      <p:graphicFrame>
        <p:nvGraphicFramePr>
          <p:cNvPr id="9" name="Chart 8">
            <a:extLst>
              <a:ext uri="{FF2B5EF4-FFF2-40B4-BE49-F238E27FC236}">
                <a16:creationId xmlns:a16="http://schemas.microsoft.com/office/drawing/2014/main" id="{800B8C84-FF51-4246-9634-7CDD3B2A90CE}"/>
              </a:ext>
            </a:extLst>
          </p:cNvPr>
          <p:cNvGraphicFramePr>
            <a:graphicFrameLocks/>
          </p:cNvGraphicFramePr>
          <p:nvPr>
            <p:extLst>
              <p:ext uri="{D42A27DB-BD31-4B8C-83A1-F6EECF244321}">
                <p14:modId xmlns:p14="http://schemas.microsoft.com/office/powerpoint/2010/main" val="3061723706"/>
              </p:ext>
            </p:extLst>
          </p:nvPr>
        </p:nvGraphicFramePr>
        <p:xfrm>
          <a:off x="4027998" y="3875018"/>
          <a:ext cx="3705017" cy="2834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13A3941B-4DF6-47CB-9EFF-83FEA50F78FF}"/>
              </a:ext>
            </a:extLst>
          </p:cNvPr>
          <p:cNvGraphicFramePr>
            <a:graphicFrameLocks/>
          </p:cNvGraphicFramePr>
          <p:nvPr>
            <p:extLst>
              <p:ext uri="{D42A27DB-BD31-4B8C-83A1-F6EECF244321}">
                <p14:modId xmlns:p14="http://schemas.microsoft.com/office/powerpoint/2010/main" val="2294127011"/>
              </p:ext>
            </p:extLst>
          </p:nvPr>
        </p:nvGraphicFramePr>
        <p:xfrm>
          <a:off x="7745088" y="4273232"/>
          <a:ext cx="3954606" cy="25847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B5C0FEBC-CE8F-44F7-85F4-AD1130D3990D}"/>
              </a:ext>
            </a:extLst>
          </p:cNvPr>
          <p:cNvGraphicFramePr>
            <a:graphicFrameLocks/>
          </p:cNvGraphicFramePr>
          <p:nvPr>
            <p:extLst>
              <p:ext uri="{D42A27DB-BD31-4B8C-83A1-F6EECF244321}">
                <p14:modId xmlns:p14="http://schemas.microsoft.com/office/powerpoint/2010/main" val="1984336234"/>
              </p:ext>
            </p:extLst>
          </p:nvPr>
        </p:nvGraphicFramePr>
        <p:xfrm>
          <a:off x="4116152" y="544505"/>
          <a:ext cx="7645285" cy="2952666"/>
        </p:xfrm>
        <a:graphic>
          <a:graphicData uri="http://schemas.openxmlformats.org/drawingml/2006/chart">
            <c:chart xmlns:c="http://schemas.openxmlformats.org/drawingml/2006/chart" xmlns:r="http://schemas.openxmlformats.org/officeDocument/2006/relationships" r:id="rId4"/>
          </a:graphicData>
        </a:graphic>
      </p:graphicFrame>
      <p:sp>
        <p:nvSpPr>
          <p:cNvPr id="7" name="Oval 6">
            <a:extLst>
              <a:ext uri="{FF2B5EF4-FFF2-40B4-BE49-F238E27FC236}">
                <a16:creationId xmlns:a16="http://schemas.microsoft.com/office/drawing/2014/main" id="{857B9E35-DD50-9744-B84B-E2CCBFC796A9}"/>
              </a:ext>
            </a:extLst>
          </p:cNvPr>
          <p:cNvSpPr/>
          <p:nvPr/>
        </p:nvSpPr>
        <p:spPr>
          <a:xfrm>
            <a:off x="8032137" y="2335237"/>
            <a:ext cx="1763249" cy="15397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763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304800" y="605896"/>
            <a:ext cx="3606800" cy="6008264"/>
          </a:xfrm>
        </p:spPr>
        <p:txBody>
          <a:bodyPr vert="horz" lIns="91440" tIns="45720" rIns="91440" bIns="45720" rtlCol="0" anchor="ctr">
            <a:normAutofit fontScale="90000"/>
          </a:bodyPr>
          <a:lstStyle/>
          <a:p>
            <a:r>
              <a:rPr lang="en-US" sz="2800" dirty="0">
                <a:solidFill>
                  <a:schemeClr val="bg1"/>
                </a:solidFill>
                <a:effectLst/>
                <a:latin typeface="Century Gothic" panose="020B0502020202020204" pitchFamily="34" charset="0"/>
              </a:rPr>
              <a:t>Fiscal stimulus, though less than required, significantly helped minimize the impact on poverty, unemployment </a:t>
            </a:r>
            <a:br>
              <a:rPr lang="en-US" sz="2800" dirty="0">
                <a:solidFill>
                  <a:schemeClr val="bg1"/>
                </a:solidFill>
                <a:effectLst/>
                <a:latin typeface="Century Gothic" panose="020B0502020202020204" pitchFamily="34" charset="0"/>
              </a:rPr>
            </a:br>
            <a:br>
              <a:rPr lang="en-US" sz="2800" dirty="0">
                <a:solidFill>
                  <a:schemeClr val="bg1"/>
                </a:solidFill>
                <a:effectLst/>
                <a:latin typeface="Century Gothic" panose="020B0502020202020204" pitchFamily="34" charset="0"/>
              </a:rPr>
            </a:br>
            <a:r>
              <a:rPr lang="en-US" sz="2800" dirty="0">
                <a:solidFill>
                  <a:schemeClr val="bg1"/>
                </a:solidFill>
                <a:effectLst/>
                <a:latin typeface="Century Gothic" panose="020B0502020202020204" pitchFamily="34" charset="0"/>
              </a:rPr>
              <a:t>The grey bar shows “what if there was no fiscal stimulus”. </a:t>
            </a:r>
            <a:br>
              <a:rPr lang="en-US" sz="2800" dirty="0">
                <a:solidFill>
                  <a:schemeClr val="bg1"/>
                </a:solidFill>
                <a:effectLst/>
                <a:latin typeface="Century Gothic" panose="020B0502020202020204" pitchFamily="34" charset="0"/>
              </a:rPr>
            </a:br>
            <a:br>
              <a:rPr lang="en-US" sz="2800" dirty="0">
                <a:solidFill>
                  <a:schemeClr val="bg1"/>
                </a:solidFill>
                <a:effectLst/>
                <a:latin typeface="Century Gothic" panose="020B0502020202020204" pitchFamily="34" charset="0"/>
              </a:rPr>
            </a:br>
            <a:r>
              <a:rPr lang="en-US" sz="2800" dirty="0">
                <a:solidFill>
                  <a:schemeClr val="bg1"/>
                </a:solidFill>
                <a:latin typeface="Century Gothic" panose="020B0502020202020204" pitchFamily="34" charset="0"/>
              </a:rPr>
              <a:t>Abrupt ending of stimulus can hurt economy and people </a:t>
            </a:r>
            <a:br>
              <a:rPr lang="en-US" sz="2800" dirty="0">
                <a:solidFill>
                  <a:schemeClr val="bg1"/>
                </a:solidFill>
                <a:latin typeface="Century Gothic" panose="020B0502020202020204" pitchFamily="34" charset="0"/>
              </a:rPr>
            </a:br>
            <a:br>
              <a:rPr lang="en-US" sz="2800" dirty="0">
                <a:solidFill>
                  <a:schemeClr val="bg1"/>
                </a:solidFill>
                <a:latin typeface="Century Gothic" panose="020B0502020202020204" pitchFamily="34" charset="0"/>
              </a:rPr>
            </a:br>
            <a:r>
              <a:rPr lang="en-US" sz="2800" dirty="0">
                <a:solidFill>
                  <a:schemeClr val="bg1"/>
                </a:solidFill>
                <a:latin typeface="Century Gothic" panose="020B0502020202020204" pitchFamily="34" charset="0"/>
              </a:rPr>
              <a:t>Javed, S.A. (2021)</a:t>
            </a:r>
          </a:p>
        </p:txBody>
      </p:sp>
      <p:sp>
        <p:nvSpPr>
          <p:cNvPr id="23"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a:ln>
                  <a:noFill/>
                </a:ln>
                <a:solidFill>
                  <a:srgbClr val="455F51"/>
                </a:solidFill>
                <a:effectLst/>
                <a:uLnTx/>
                <a:uFillTx/>
                <a:latin typeface="Calibri"/>
                <a:ea typeface="+mn-ea"/>
                <a:cs typeface="+mn-cs"/>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47E519-7BAE-45E4-8CF2-E5A64B9A891A}" type="slidenum">
              <a:rPr kumimoji="0" lang="en-US" sz="1050" b="0" i="0" u="none" strike="noStrike" kern="1200" cap="none" spc="0" normalizeH="0" baseline="0" noProof="0">
                <a:ln>
                  <a:noFill/>
                </a:ln>
                <a:solidFill>
                  <a:srgbClr val="455F5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11</a:t>
            </a:fld>
            <a:endParaRPr kumimoji="0" lang="en-US" sz="1050" b="0" i="0" u="none" strike="noStrike" kern="1200" cap="none" spc="0" normalizeH="0" baseline="0" noProof="0">
              <a:ln>
                <a:noFill/>
              </a:ln>
              <a:solidFill>
                <a:srgbClr val="455F51"/>
              </a:solidFill>
              <a:effectLst/>
              <a:uLnTx/>
              <a:uFillTx/>
              <a:latin typeface="Calibri"/>
              <a:ea typeface="+mn-ea"/>
              <a:cs typeface="+mn-cs"/>
            </a:endParaRPr>
          </a:p>
        </p:txBody>
      </p:sp>
      <p:graphicFrame>
        <p:nvGraphicFramePr>
          <p:cNvPr id="12" name="Chart 11">
            <a:extLst>
              <a:ext uri="{FF2B5EF4-FFF2-40B4-BE49-F238E27FC236}">
                <a16:creationId xmlns:a16="http://schemas.microsoft.com/office/drawing/2014/main" id="{070C17D3-6D54-4592-A661-25AEEA98816A}"/>
              </a:ext>
            </a:extLst>
          </p:cNvPr>
          <p:cNvGraphicFramePr/>
          <p:nvPr>
            <p:extLst>
              <p:ext uri="{D42A27DB-BD31-4B8C-83A1-F6EECF244321}">
                <p14:modId xmlns:p14="http://schemas.microsoft.com/office/powerpoint/2010/main" val="694673068"/>
              </p:ext>
            </p:extLst>
          </p:nvPr>
        </p:nvGraphicFramePr>
        <p:xfrm>
          <a:off x="4050807" y="778525"/>
          <a:ext cx="7836393" cy="568126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28EE55D-FA7F-4D13-9D5D-03C6A1C07A34}"/>
                  </a:ext>
                </a:extLst>
              </p14:cNvPr>
              <p14:cNvContentPartPr/>
              <p14:nvPr/>
            </p14:nvContentPartPr>
            <p14:xfrm>
              <a:off x="5791320" y="5175360"/>
              <a:ext cx="1162440" cy="190800"/>
            </p14:xfrm>
          </p:contentPart>
        </mc:Choice>
        <mc:Fallback xmlns="">
          <p:pic>
            <p:nvPicPr>
              <p:cNvPr id="3" name="Ink 2">
                <a:extLst>
                  <a:ext uri="{FF2B5EF4-FFF2-40B4-BE49-F238E27FC236}">
                    <a16:creationId xmlns:a16="http://schemas.microsoft.com/office/drawing/2014/main" id="{D28EE55D-FA7F-4D13-9D5D-03C6A1C07A34}"/>
                  </a:ext>
                </a:extLst>
              </p:cNvPr>
              <p:cNvPicPr/>
              <p:nvPr/>
            </p:nvPicPr>
            <p:blipFill>
              <a:blip r:embed="rId4"/>
              <a:stretch>
                <a:fillRect/>
              </a:stretch>
            </p:blipFill>
            <p:spPr>
              <a:xfrm>
                <a:off x="5781960" y="5166000"/>
                <a:ext cx="1181160" cy="209520"/>
              </a:xfrm>
              <a:prstGeom prst="rect">
                <a:avLst/>
              </a:prstGeom>
            </p:spPr>
          </p:pic>
        </mc:Fallback>
      </mc:AlternateContent>
    </p:spTree>
    <p:extLst>
      <p:ext uri="{BB962C8B-B14F-4D97-AF65-F5344CB8AC3E}">
        <p14:creationId xmlns:p14="http://schemas.microsoft.com/office/powerpoint/2010/main" val="1808490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AD012C4-4319-4A19-A3A3-8EC84581841D}"/>
              </a:ext>
            </a:extLst>
          </p:cNvPr>
          <p:cNvSpPr>
            <a:spLocks noGrp="1"/>
          </p:cNvSpPr>
          <p:nvPr>
            <p:ph type="title"/>
          </p:nvPr>
        </p:nvSpPr>
        <p:spPr>
          <a:xfrm>
            <a:off x="150959" y="2161654"/>
            <a:ext cx="3899848" cy="4696346"/>
          </a:xfrm>
        </p:spPr>
        <p:txBody>
          <a:bodyPr anchor="ctr">
            <a:noAutofit/>
          </a:bodyPr>
          <a:lstStyle/>
          <a:p>
            <a:pPr marL="201168" lvl="1" algn="l"/>
            <a:r>
              <a:rPr lang="en-US" sz="2800" dirty="0">
                <a:solidFill>
                  <a:schemeClr val="bg1"/>
                </a:solidFill>
                <a:effectLst/>
                <a:latin typeface="Century Gothic" panose="020B0502020202020204" pitchFamily="34" charset="0"/>
              </a:rPr>
              <a:t>Different measures taken under the fiscal stimulus</a:t>
            </a:r>
            <a:r>
              <a:rPr lang="en-US" sz="2800" dirty="0">
                <a:solidFill>
                  <a:schemeClr val="bg1"/>
                </a:solidFill>
                <a:latin typeface="Century Gothic" panose="020B0502020202020204" pitchFamily="34" charset="0"/>
              </a:rPr>
              <a:t> have direct and indirect bearing upon SDGs agenda of the country</a:t>
            </a:r>
            <a:br>
              <a:rPr lang="en-US" sz="2800" dirty="0">
                <a:solidFill>
                  <a:schemeClr val="bg1"/>
                </a:solidFill>
                <a:latin typeface="Century Gothic" panose="020B0502020202020204" pitchFamily="34" charset="0"/>
              </a:rPr>
            </a:br>
            <a:br>
              <a:rPr lang="en-US" sz="2800" dirty="0">
                <a:solidFill>
                  <a:schemeClr val="bg1"/>
                </a:solidFill>
                <a:latin typeface="Century Gothic" panose="020B0502020202020204" pitchFamily="34" charset="0"/>
              </a:rPr>
            </a:br>
            <a:r>
              <a:rPr lang="en-US" sz="2800" dirty="0">
                <a:solidFill>
                  <a:schemeClr val="bg1"/>
                </a:solidFill>
                <a:latin typeface="Century Gothic" panose="020B0502020202020204" pitchFamily="34" charset="0"/>
              </a:rPr>
              <a:t>take for example: transfer to low income households (top) and healthcare spending (bottom) </a:t>
            </a: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br>
              <a:rPr lang="en-GB" sz="28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br>
            <a:br>
              <a:rPr lang="en-GB" sz="28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br>
            <a:br>
              <a:rPr lang="en-PK" sz="2800" dirty="0">
                <a:solidFill>
                  <a:schemeClr val="bg1"/>
                </a:solidFill>
                <a:effectLst/>
                <a:latin typeface="Century Gothic" panose="020B0502020202020204" pitchFamily="34" charset="0"/>
                <a:ea typeface="Times New Roman" panose="02020603050405020304" pitchFamily="18" charset="0"/>
              </a:rPr>
            </a:br>
            <a:endParaRPr lang="en-GB" sz="2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0552C303-B736-4FFE-85CC-7E2FB75E61AB}"/>
              </a:ext>
            </a:extLst>
          </p:cNvPr>
          <p:cNvSpPr>
            <a:spLocks noGrp="1"/>
          </p:cNvSpPr>
          <p:nvPr>
            <p:ph type="ftr" sz="quarter" idx="11"/>
          </p:nvPr>
        </p:nvSpPr>
        <p:spPr>
          <a:xfrm>
            <a:off x="7833087" y="6439907"/>
            <a:ext cx="3825513" cy="385003"/>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455F51"/>
                </a:solidFill>
                <a:effectLst/>
                <a:uLnTx/>
                <a:uFillTx/>
                <a:latin typeface="Calibri"/>
                <a:ea typeface="+mn-ea"/>
                <a:cs typeface="+mn-cs"/>
              </a:rPr>
              <a:t>Sustainable Development Policy Institute</a:t>
            </a:r>
          </a:p>
        </p:txBody>
      </p:sp>
      <p:sp>
        <p:nvSpPr>
          <p:cNvPr id="5" name="Slide Number Placeholder 4">
            <a:extLst>
              <a:ext uri="{FF2B5EF4-FFF2-40B4-BE49-F238E27FC236}">
                <a16:creationId xmlns:a16="http://schemas.microsoft.com/office/drawing/2014/main" id="{FA69C826-4FF6-423F-8A4D-AA49E70E4C8B}"/>
              </a:ext>
            </a:extLst>
          </p:cNvPr>
          <p:cNvSpPr>
            <a:spLocks noGrp="1"/>
          </p:cNvSpPr>
          <p:nvPr>
            <p:ph type="sldNum" sz="quarter" idx="12"/>
          </p:nvPr>
        </p:nvSpPr>
        <p:spPr>
          <a:xfrm>
            <a:off x="10123055" y="6459785"/>
            <a:ext cx="1089428"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47E519-7BAE-45E4-8CF2-E5A64B9A891A}" type="slidenum">
              <a:rPr kumimoji="0" lang="en-US" sz="1050" b="0" i="0" u="none" strike="noStrike" kern="1200" cap="none" spc="0" normalizeH="0" baseline="0" noProof="0">
                <a:ln>
                  <a:noFill/>
                </a:ln>
                <a:solidFill>
                  <a:srgbClr val="455F5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a:t>
            </a:fld>
            <a:endParaRPr kumimoji="0" lang="en-US" sz="1050" b="0" i="0" u="none" strike="noStrike" kern="1200" cap="none" spc="0" normalizeH="0" baseline="0" noProof="0">
              <a:ln>
                <a:noFill/>
              </a:ln>
              <a:solidFill>
                <a:srgbClr val="455F51"/>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10270482-BE63-494F-A160-90339116DC8A}"/>
              </a:ext>
            </a:extLst>
          </p:cNvPr>
          <p:cNvPicPr>
            <a:picLocks noChangeAspect="1"/>
          </p:cNvPicPr>
          <p:nvPr/>
        </p:nvPicPr>
        <p:blipFill>
          <a:blip r:embed="rId2"/>
          <a:stretch>
            <a:fillRect/>
          </a:stretch>
        </p:blipFill>
        <p:spPr>
          <a:xfrm>
            <a:off x="4390001" y="456316"/>
            <a:ext cx="7510392" cy="2811288"/>
          </a:xfrm>
          <a:prstGeom prst="rect">
            <a:avLst/>
          </a:prstGeom>
        </p:spPr>
      </p:pic>
      <p:pic>
        <p:nvPicPr>
          <p:cNvPr id="18" name="Picture 17">
            <a:extLst>
              <a:ext uri="{FF2B5EF4-FFF2-40B4-BE49-F238E27FC236}">
                <a16:creationId xmlns:a16="http://schemas.microsoft.com/office/drawing/2014/main" id="{E515B42F-C685-4D19-A298-501D92283B7B}"/>
              </a:ext>
            </a:extLst>
          </p:cNvPr>
          <p:cNvPicPr>
            <a:picLocks noChangeAspect="1"/>
          </p:cNvPicPr>
          <p:nvPr/>
        </p:nvPicPr>
        <p:blipFill>
          <a:blip r:embed="rId3"/>
          <a:stretch>
            <a:fillRect/>
          </a:stretch>
        </p:blipFill>
        <p:spPr>
          <a:xfrm>
            <a:off x="4358914" y="3267604"/>
            <a:ext cx="7705598" cy="3372579"/>
          </a:xfrm>
          <a:prstGeom prst="rect">
            <a:avLst/>
          </a:prstGeom>
        </p:spPr>
      </p:pic>
    </p:spTree>
    <p:extLst>
      <p:ext uri="{BB962C8B-B14F-4D97-AF65-F5344CB8AC3E}">
        <p14:creationId xmlns:p14="http://schemas.microsoft.com/office/powerpoint/2010/main" val="1085921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AD012C4-4319-4A19-A3A3-8EC84581841D}"/>
              </a:ext>
            </a:extLst>
          </p:cNvPr>
          <p:cNvSpPr>
            <a:spLocks noGrp="1"/>
          </p:cNvSpPr>
          <p:nvPr>
            <p:ph type="title"/>
          </p:nvPr>
        </p:nvSpPr>
        <p:spPr>
          <a:xfrm>
            <a:off x="150959" y="2161654"/>
            <a:ext cx="3718560" cy="4696346"/>
          </a:xfrm>
        </p:spPr>
        <p:txBody>
          <a:bodyPr anchor="ctr">
            <a:noAutofit/>
          </a:bodyPr>
          <a:lstStyle/>
          <a:p>
            <a:pPr marL="201168" lvl="1" algn="l"/>
            <a: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 quick summary of policy recommendations for inclusive, green and forward looking recovery</a:t>
            </a: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it supplements SDGs agenda of the country </a:t>
            </a: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br>
              <a:rPr lang="en-GB" sz="32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br>
            <a:br>
              <a:rPr lang="en-GB" sz="32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br>
            <a:br>
              <a:rPr lang="en-PK" sz="3200" dirty="0">
                <a:solidFill>
                  <a:schemeClr val="bg1"/>
                </a:solidFill>
                <a:effectLst/>
                <a:latin typeface="Century Gothic" panose="020B0502020202020204" pitchFamily="34" charset="0"/>
                <a:ea typeface="Times New Roman" panose="02020603050405020304" pitchFamily="18" charset="0"/>
              </a:rPr>
            </a:br>
            <a:endParaRPr lang="en-GB" sz="3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0552C303-B736-4FFE-85CC-7E2FB75E61AB}"/>
              </a:ext>
            </a:extLst>
          </p:cNvPr>
          <p:cNvSpPr>
            <a:spLocks noGrp="1"/>
          </p:cNvSpPr>
          <p:nvPr>
            <p:ph type="ftr" sz="quarter" idx="11"/>
          </p:nvPr>
        </p:nvSpPr>
        <p:spPr>
          <a:xfrm>
            <a:off x="7833087" y="6439907"/>
            <a:ext cx="3825513" cy="385003"/>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455F51"/>
                </a:solidFill>
                <a:effectLst/>
                <a:uLnTx/>
                <a:uFillTx/>
                <a:latin typeface="Calibri"/>
                <a:ea typeface="+mn-ea"/>
                <a:cs typeface="+mn-cs"/>
              </a:rPr>
              <a:t>Sustainable Development Policy Institute</a:t>
            </a:r>
          </a:p>
        </p:txBody>
      </p:sp>
      <p:sp>
        <p:nvSpPr>
          <p:cNvPr id="5" name="Slide Number Placeholder 4">
            <a:extLst>
              <a:ext uri="{FF2B5EF4-FFF2-40B4-BE49-F238E27FC236}">
                <a16:creationId xmlns:a16="http://schemas.microsoft.com/office/drawing/2014/main" id="{FA69C826-4FF6-423F-8A4D-AA49E70E4C8B}"/>
              </a:ext>
            </a:extLst>
          </p:cNvPr>
          <p:cNvSpPr>
            <a:spLocks noGrp="1"/>
          </p:cNvSpPr>
          <p:nvPr>
            <p:ph type="sldNum" sz="quarter" idx="12"/>
          </p:nvPr>
        </p:nvSpPr>
        <p:spPr>
          <a:xfrm>
            <a:off x="10123055" y="6459785"/>
            <a:ext cx="1089428"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47E519-7BAE-45E4-8CF2-E5A64B9A891A}" type="slidenum">
              <a:rPr kumimoji="0" lang="en-US" sz="1050" b="0" i="0" u="none" strike="noStrike" kern="1200" cap="none" spc="0" normalizeH="0" baseline="0" noProof="0">
                <a:ln>
                  <a:noFill/>
                </a:ln>
                <a:solidFill>
                  <a:srgbClr val="455F5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13</a:t>
            </a:fld>
            <a:endParaRPr kumimoji="0" lang="en-US" sz="1050" b="0" i="0" u="none" strike="noStrike" kern="1200" cap="none" spc="0" normalizeH="0" baseline="0" noProof="0">
              <a:ln>
                <a:noFill/>
              </a:ln>
              <a:solidFill>
                <a:srgbClr val="455F51"/>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CC58826E-84C4-4CB9-8B83-3C7C36FE74B8}"/>
              </a:ext>
            </a:extLst>
          </p:cNvPr>
          <p:cNvSpPr txBox="1"/>
          <p:nvPr/>
        </p:nvSpPr>
        <p:spPr>
          <a:xfrm>
            <a:off x="4274631" y="1398114"/>
            <a:ext cx="7518474" cy="5693866"/>
          </a:xfrm>
          <a:prstGeom prst="rect">
            <a:avLst/>
          </a:prstGeom>
          <a:noFill/>
        </p:spPr>
        <p:txBody>
          <a:bodyPr wrap="square">
            <a:spAutoFit/>
          </a:bodyPr>
          <a:lstStyle/>
          <a:p>
            <a:pPr algn="just">
              <a:tabLst>
                <a:tab pos="457200" algn="l"/>
              </a:tabLst>
            </a:pPr>
            <a:r>
              <a:rPr lang="en-GB" sz="2800" dirty="0">
                <a:effectLst/>
                <a:latin typeface="Century Gothic" panose="020B0502020202020204" pitchFamily="34" charset="0"/>
                <a:ea typeface="Times New Roman" panose="02020603050405020304" pitchFamily="18" charset="0"/>
              </a:rPr>
              <a:t>1. Pakistan must </a:t>
            </a:r>
            <a:r>
              <a:rPr lang="en-GB" sz="2800" dirty="0">
                <a:latin typeface="Century Gothic" panose="020B0502020202020204" pitchFamily="34" charset="0"/>
                <a:ea typeface="Times New Roman" panose="02020603050405020304" pitchFamily="18" charset="0"/>
              </a:rPr>
              <a:t>i</a:t>
            </a:r>
            <a:r>
              <a:rPr lang="en-GB" sz="2800" dirty="0">
                <a:effectLst/>
                <a:latin typeface="Century Gothic" panose="020B0502020202020204" pitchFamily="34" charset="0"/>
                <a:ea typeface="Times New Roman" panose="02020603050405020304" pitchFamily="18" charset="0"/>
              </a:rPr>
              <a:t>ncrease </a:t>
            </a:r>
            <a:r>
              <a:rPr lang="en-GB" sz="2800" dirty="0">
                <a:latin typeface="Century Gothic" panose="020B0502020202020204" pitchFamily="34" charset="0"/>
                <a:ea typeface="Times New Roman" panose="02020603050405020304" pitchFamily="18" charset="0"/>
              </a:rPr>
              <a:t>s</a:t>
            </a:r>
            <a:r>
              <a:rPr lang="en-GB" sz="2800" dirty="0">
                <a:effectLst/>
                <a:latin typeface="Century Gothic" panose="020B0502020202020204" pitchFamily="34" charset="0"/>
                <a:ea typeface="Times New Roman" panose="02020603050405020304" pitchFamily="18" charset="0"/>
              </a:rPr>
              <a:t>ocial </a:t>
            </a:r>
            <a:r>
              <a:rPr lang="en-GB" sz="2800" dirty="0">
                <a:latin typeface="Century Gothic" panose="020B0502020202020204" pitchFamily="34" charset="0"/>
                <a:ea typeface="Times New Roman" panose="02020603050405020304" pitchFamily="18" charset="0"/>
              </a:rPr>
              <a:t>s</a:t>
            </a:r>
            <a:r>
              <a:rPr lang="en-GB" sz="2800" dirty="0">
                <a:effectLst/>
                <a:latin typeface="Century Gothic" panose="020B0502020202020204" pitchFamily="34" charset="0"/>
                <a:ea typeface="Times New Roman" panose="02020603050405020304" pitchFamily="18" charset="0"/>
              </a:rPr>
              <a:t>pending and expand </a:t>
            </a:r>
            <a:r>
              <a:rPr lang="en-GB" sz="2800" dirty="0">
                <a:latin typeface="Century Gothic" panose="020B0502020202020204" pitchFamily="34" charset="0"/>
                <a:ea typeface="Times New Roman" panose="02020603050405020304" pitchFamily="18" charset="0"/>
              </a:rPr>
              <a:t>s</a:t>
            </a:r>
            <a:r>
              <a:rPr lang="en-GB" sz="2800" dirty="0">
                <a:effectLst/>
                <a:latin typeface="Century Gothic" panose="020B0502020202020204" pitchFamily="34" charset="0"/>
                <a:ea typeface="Times New Roman" panose="02020603050405020304" pitchFamily="18" charset="0"/>
              </a:rPr>
              <a:t>ocial </a:t>
            </a:r>
            <a:r>
              <a:rPr lang="en-GB" sz="2800" dirty="0">
                <a:latin typeface="Century Gothic" panose="020B0502020202020204" pitchFamily="34" charset="0"/>
                <a:ea typeface="Times New Roman" panose="02020603050405020304" pitchFamily="18" charset="0"/>
              </a:rPr>
              <a:t>p</a:t>
            </a:r>
            <a:r>
              <a:rPr lang="en-GB" sz="2800" dirty="0">
                <a:effectLst/>
                <a:latin typeface="Century Gothic" panose="020B0502020202020204" pitchFamily="34" charset="0"/>
                <a:ea typeface="Times New Roman" panose="02020603050405020304" pitchFamily="18" charset="0"/>
              </a:rPr>
              <a:t>rotection.</a:t>
            </a:r>
            <a:endParaRPr lang="en-PK" sz="2800" dirty="0">
              <a:effectLst/>
              <a:latin typeface="Century Gothic" panose="020B0502020202020204" pitchFamily="34" charset="0"/>
              <a:ea typeface="Times New Roman" panose="02020603050405020304" pitchFamily="18" charset="0"/>
            </a:endParaRPr>
          </a:p>
          <a:p>
            <a:pPr algn="just"/>
            <a:r>
              <a:rPr lang="en-GB" sz="2800" dirty="0">
                <a:latin typeface="Century Gothic" panose="020B0502020202020204" pitchFamily="34" charset="0"/>
                <a:ea typeface="Times New Roman" panose="02020603050405020304" pitchFamily="18" charset="0"/>
              </a:rPr>
              <a:t>2. </a:t>
            </a:r>
            <a:r>
              <a:rPr lang="en-GB" sz="2800" dirty="0">
                <a:effectLst/>
                <a:latin typeface="Century Gothic" panose="020B0502020202020204" pitchFamily="34" charset="0"/>
                <a:ea typeface="Times New Roman" panose="02020603050405020304" pitchFamily="18" charset="0"/>
              </a:rPr>
              <a:t>Pakistan must </a:t>
            </a:r>
            <a:r>
              <a:rPr lang="en-GB" sz="2800" dirty="0">
                <a:latin typeface="Century Gothic" panose="020B0502020202020204" pitchFamily="34" charset="0"/>
                <a:ea typeface="Times New Roman" panose="02020603050405020304" pitchFamily="18" charset="0"/>
              </a:rPr>
              <a:t>c</a:t>
            </a:r>
            <a:r>
              <a:rPr lang="en-GB" sz="2800" dirty="0">
                <a:effectLst/>
                <a:latin typeface="Century Gothic" panose="020B0502020202020204" pitchFamily="34" charset="0"/>
                <a:ea typeface="Times New Roman" panose="02020603050405020304" pitchFamily="18" charset="0"/>
              </a:rPr>
              <a:t>ontinue to push for mass </a:t>
            </a:r>
            <a:r>
              <a:rPr lang="en-GB" sz="2800" dirty="0">
                <a:latin typeface="Century Gothic" panose="020B0502020202020204" pitchFamily="34" charset="0"/>
                <a:ea typeface="Times New Roman" panose="02020603050405020304" pitchFamily="18" charset="0"/>
              </a:rPr>
              <a:t>v</a:t>
            </a:r>
            <a:r>
              <a:rPr lang="en-GB" sz="2800" dirty="0">
                <a:effectLst/>
                <a:latin typeface="Century Gothic" panose="020B0502020202020204" pitchFamily="34" charset="0"/>
                <a:ea typeface="Times New Roman" panose="02020603050405020304" pitchFamily="18" charset="0"/>
              </a:rPr>
              <a:t>accination </a:t>
            </a:r>
            <a:r>
              <a:rPr lang="en-GB" sz="2800" dirty="0">
                <a:latin typeface="Century Gothic" panose="020B0502020202020204" pitchFamily="34" charset="0"/>
                <a:ea typeface="Times New Roman" panose="02020603050405020304" pitchFamily="18" charset="0"/>
              </a:rPr>
              <a:t>p</a:t>
            </a:r>
            <a:r>
              <a:rPr lang="en-GB" sz="2800" dirty="0">
                <a:effectLst/>
                <a:latin typeface="Century Gothic" panose="020B0502020202020204" pitchFamily="34" charset="0"/>
                <a:ea typeface="Times New Roman" panose="02020603050405020304" pitchFamily="18" charset="0"/>
              </a:rPr>
              <a:t>olicy </a:t>
            </a:r>
            <a:endParaRPr lang="en-PK" sz="2800" dirty="0">
              <a:effectLst/>
              <a:latin typeface="Century Gothic" panose="020B0502020202020204" pitchFamily="34" charset="0"/>
              <a:ea typeface="Times New Roman" panose="02020603050405020304" pitchFamily="18" charset="0"/>
            </a:endParaRPr>
          </a:p>
          <a:p>
            <a:pPr algn="just">
              <a:tabLst>
                <a:tab pos="457200" algn="l"/>
              </a:tabLst>
            </a:pPr>
            <a:r>
              <a:rPr lang="en-GB" sz="2800" dirty="0">
                <a:effectLst/>
                <a:latin typeface="Century Gothic" panose="020B0502020202020204" pitchFamily="34" charset="0"/>
                <a:ea typeface="Times New Roman" panose="02020603050405020304" pitchFamily="18" charset="0"/>
              </a:rPr>
              <a:t>3. Pakistan needs to ensure balanced green funding in order to ensure transition towards green recovery energy. </a:t>
            </a:r>
            <a:endParaRPr lang="en-PK" sz="2800" dirty="0">
              <a:effectLst/>
              <a:latin typeface="Century Gothic" panose="020B0502020202020204" pitchFamily="34" charset="0"/>
              <a:ea typeface="Times New Roman" panose="02020603050405020304" pitchFamily="18" charset="0"/>
            </a:endParaRPr>
          </a:p>
          <a:p>
            <a:pPr algn="just"/>
            <a:r>
              <a:rPr lang="en-GB" sz="2800" dirty="0">
                <a:latin typeface="Century Gothic" panose="020B0502020202020204" pitchFamily="34" charset="0"/>
                <a:ea typeface="Times New Roman" panose="02020603050405020304" pitchFamily="18" charset="0"/>
              </a:rPr>
              <a:t>4. </a:t>
            </a:r>
            <a:r>
              <a:rPr lang="en-GB" sz="2800" dirty="0">
                <a:effectLst/>
                <a:latin typeface="Century Gothic" panose="020B0502020202020204" pitchFamily="34" charset="0"/>
                <a:ea typeface="Times New Roman" panose="02020603050405020304" pitchFamily="18" charset="0"/>
              </a:rPr>
              <a:t>An inclusive </a:t>
            </a:r>
            <a:r>
              <a:rPr lang="en-GB" sz="2800" dirty="0">
                <a:latin typeface="Century Gothic" panose="020B0502020202020204" pitchFamily="34" charset="0"/>
                <a:ea typeface="Times New Roman" panose="02020603050405020304" pitchFamily="18" charset="0"/>
              </a:rPr>
              <a:t>d</a:t>
            </a:r>
            <a:r>
              <a:rPr lang="en-GB" sz="2800" dirty="0">
                <a:effectLst/>
                <a:latin typeface="Century Gothic" panose="020B0502020202020204" pitchFamily="34" charset="0"/>
                <a:ea typeface="Times New Roman" panose="02020603050405020304" pitchFamily="18" charset="0"/>
              </a:rPr>
              <a:t>igital </a:t>
            </a:r>
            <a:r>
              <a:rPr lang="en-GB" sz="2800" dirty="0">
                <a:latin typeface="Century Gothic" panose="020B0502020202020204" pitchFamily="34" charset="0"/>
                <a:ea typeface="Times New Roman" panose="02020603050405020304" pitchFamily="18" charset="0"/>
              </a:rPr>
              <a:t>t</a:t>
            </a:r>
            <a:r>
              <a:rPr lang="en-GB" sz="2800" dirty="0">
                <a:effectLst/>
                <a:latin typeface="Century Gothic" panose="020B0502020202020204" pitchFamily="34" charset="0"/>
                <a:ea typeface="Times New Roman" panose="02020603050405020304" pitchFamily="18" charset="0"/>
              </a:rPr>
              <a:t>ransformation </a:t>
            </a:r>
            <a:r>
              <a:rPr lang="en-GB" sz="2800" dirty="0">
                <a:latin typeface="Century Gothic" panose="020B0502020202020204" pitchFamily="34" charset="0"/>
                <a:ea typeface="Times New Roman" panose="02020603050405020304" pitchFamily="18" charset="0"/>
              </a:rPr>
              <a:t>i</a:t>
            </a:r>
            <a:r>
              <a:rPr lang="en-GB" sz="2800" dirty="0">
                <a:effectLst/>
                <a:latin typeface="Century Gothic" panose="020B0502020202020204" pitchFamily="34" charset="0"/>
                <a:ea typeface="Times New Roman" panose="02020603050405020304" pitchFamily="18" charset="0"/>
              </a:rPr>
              <a:t>s </a:t>
            </a:r>
            <a:r>
              <a:rPr lang="en-GB" sz="2800" dirty="0">
                <a:latin typeface="Century Gothic" panose="020B0502020202020204" pitchFamily="34" charset="0"/>
                <a:ea typeface="Times New Roman" panose="02020603050405020304" pitchFamily="18" charset="0"/>
              </a:rPr>
              <a:t>n</a:t>
            </a:r>
            <a:r>
              <a:rPr lang="en-GB" sz="2800" dirty="0">
                <a:effectLst/>
                <a:latin typeface="Century Gothic" panose="020B0502020202020204" pitchFamily="34" charset="0"/>
                <a:ea typeface="Times New Roman" panose="02020603050405020304" pitchFamily="18" charset="0"/>
              </a:rPr>
              <a:t>eeded to achieve </a:t>
            </a:r>
            <a:r>
              <a:rPr lang="en-GB" sz="2800" dirty="0">
                <a:latin typeface="Century Gothic" panose="020B0502020202020204" pitchFamily="34" charset="0"/>
                <a:ea typeface="Times New Roman" panose="02020603050405020304" pitchFamily="18" charset="0"/>
              </a:rPr>
              <a:t>a</a:t>
            </a:r>
            <a:r>
              <a:rPr lang="en-GB" sz="2800" dirty="0">
                <a:effectLst/>
                <a:latin typeface="Century Gothic" panose="020B0502020202020204" pitchFamily="34" charset="0"/>
                <a:ea typeface="Times New Roman" panose="02020603050405020304" pitchFamily="18" charset="0"/>
              </a:rPr>
              <a:t> </a:t>
            </a:r>
            <a:r>
              <a:rPr lang="en-GB" sz="2800" dirty="0">
                <a:latin typeface="Century Gothic" panose="020B0502020202020204" pitchFamily="34" charset="0"/>
                <a:ea typeface="Times New Roman" panose="02020603050405020304" pitchFamily="18" charset="0"/>
              </a:rPr>
              <a:t>r</a:t>
            </a:r>
            <a:r>
              <a:rPr lang="en-GB" sz="2800" dirty="0">
                <a:effectLst/>
                <a:latin typeface="Century Gothic" panose="020B0502020202020204" pitchFamily="34" charset="0"/>
                <a:ea typeface="Times New Roman" panose="02020603050405020304" pitchFamily="18" charset="0"/>
              </a:rPr>
              <a:t>esilient and future </a:t>
            </a:r>
            <a:r>
              <a:rPr lang="en-GB" sz="2800" dirty="0">
                <a:latin typeface="Century Gothic" panose="020B0502020202020204" pitchFamily="34" charset="0"/>
                <a:ea typeface="Times New Roman" panose="02020603050405020304" pitchFamily="18" charset="0"/>
              </a:rPr>
              <a:t>l</a:t>
            </a:r>
            <a:r>
              <a:rPr lang="en-GB" sz="2800" dirty="0">
                <a:effectLst/>
                <a:latin typeface="Century Gothic" panose="020B0502020202020204" pitchFamily="34" charset="0"/>
                <a:ea typeface="Times New Roman" panose="02020603050405020304" pitchFamily="18" charset="0"/>
              </a:rPr>
              <a:t>ooking </a:t>
            </a:r>
            <a:r>
              <a:rPr lang="en-GB" sz="2800" dirty="0">
                <a:latin typeface="Century Gothic" panose="020B0502020202020204" pitchFamily="34" charset="0"/>
                <a:ea typeface="Times New Roman" panose="02020603050405020304" pitchFamily="18" charset="0"/>
              </a:rPr>
              <a:t>r</a:t>
            </a:r>
            <a:r>
              <a:rPr lang="en-GB" sz="2800" dirty="0">
                <a:effectLst/>
                <a:latin typeface="Century Gothic" panose="020B0502020202020204" pitchFamily="34" charset="0"/>
                <a:ea typeface="Times New Roman" panose="02020603050405020304" pitchFamily="18" charset="0"/>
              </a:rPr>
              <a:t>ecovery</a:t>
            </a:r>
          </a:p>
          <a:p>
            <a:pPr algn="just"/>
            <a:r>
              <a:rPr lang="en-GB" sz="2800" dirty="0">
                <a:latin typeface="Century Gothic" panose="020B0502020202020204" pitchFamily="34" charset="0"/>
              </a:rPr>
              <a:t>5. Greater gender sensitivity in fiscal policies is required </a:t>
            </a:r>
            <a:endParaRPr lang="en-PK" sz="2800" dirty="0">
              <a:latin typeface="Century Gothic" panose="020B0502020202020204" pitchFamily="34" charset="0"/>
            </a:endParaRPr>
          </a:p>
          <a:p>
            <a:pPr algn="just"/>
            <a:endParaRPr lang="en-PK" sz="28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356615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AD012C4-4319-4A19-A3A3-8EC84581841D}"/>
              </a:ext>
            </a:extLst>
          </p:cNvPr>
          <p:cNvSpPr>
            <a:spLocks noGrp="1"/>
          </p:cNvSpPr>
          <p:nvPr>
            <p:ph type="title"/>
          </p:nvPr>
        </p:nvSpPr>
        <p:spPr>
          <a:xfrm>
            <a:off x="268239" y="972988"/>
            <a:ext cx="3718560" cy="5646208"/>
          </a:xfrm>
        </p:spPr>
        <p:txBody>
          <a:bodyPr anchor="ctr">
            <a:noAutofit/>
          </a:bodyPr>
          <a:lstStyle/>
          <a:p>
            <a:pPr marL="201168" lvl="1" algn="l"/>
            <a:r>
              <a:rPr lang="en-GB" sz="24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Policy recommendations for inclusive recovery and associated financing needs </a:t>
            </a:r>
            <a:br>
              <a:rPr lang="en-GB" sz="20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br>
              <a:rPr lang="en-GB" sz="20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br>
              <a:rPr lang="en-GB" sz="20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r>
              <a:rPr lang="en-GB" sz="20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1. </a:t>
            </a:r>
            <a:r>
              <a:rPr lang="en-GB" sz="20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Increasing Social Spending and Expanding Social Protection</a:t>
            </a:r>
            <a:br>
              <a:rPr lang="en-GB" sz="20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br>
            <a:br>
              <a:rPr lang="en-GB" sz="20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br>
            <a:r>
              <a:rPr lang="en-GB" sz="20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-Social protection (top)</a:t>
            </a:r>
            <a:br>
              <a:rPr lang="en-GB" sz="20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br>
            <a:r>
              <a:rPr lang="en-GB" sz="20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-Health </a:t>
            </a:r>
            <a:br>
              <a:rPr lang="en-GB" sz="20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br>
            <a:r>
              <a:rPr lang="en-GB" sz="20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-Education (bottom)</a:t>
            </a:r>
            <a:br>
              <a:rPr lang="en-GB" sz="20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br>
            <a:br>
              <a:rPr lang="en-GB" sz="20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br>
            <a:br>
              <a:rPr lang="en-GB" sz="20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br>
            <a:br>
              <a:rPr lang="en-PK" sz="2000" dirty="0">
                <a:solidFill>
                  <a:schemeClr val="bg1"/>
                </a:solidFill>
                <a:effectLst/>
                <a:latin typeface="Century Gothic" panose="020B0502020202020204" pitchFamily="34" charset="0"/>
                <a:ea typeface="Times New Roman" panose="02020603050405020304" pitchFamily="18" charset="0"/>
              </a:rPr>
            </a:br>
            <a:endParaRPr lang="en-GB" sz="20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0552C303-B736-4FFE-85CC-7E2FB75E61AB}"/>
              </a:ext>
            </a:extLst>
          </p:cNvPr>
          <p:cNvSpPr>
            <a:spLocks noGrp="1"/>
          </p:cNvSpPr>
          <p:nvPr>
            <p:ph type="ftr" sz="quarter" idx="11"/>
          </p:nvPr>
        </p:nvSpPr>
        <p:spPr>
          <a:xfrm>
            <a:off x="7833087" y="6426695"/>
            <a:ext cx="3825513" cy="385003"/>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455F51"/>
                </a:solidFill>
                <a:effectLst/>
                <a:uLnTx/>
                <a:uFillTx/>
                <a:latin typeface="Calibri"/>
                <a:ea typeface="+mn-ea"/>
                <a:cs typeface="+mn-cs"/>
              </a:rPr>
              <a:t>Sustainable Development Policy Institute</a:t>
            </a:r>
          </a:p>
        </p:txBody>
      </p:sp>
      <p:sp>
        <p:nvSpPr>
          <p:cNvPr id="5" name="Slide Number Placeholder 4">
            <a:extLst>
              <a:ext uri="{FF2B5EF4-FFF2-40B4-BE49-F238E27FC236}">
                <a16:creationId xmlns:a16="http://schemas.microsoft.com/office/drawing/2014/main" id="{FA69C826-4FF6-423F-8A4D-AA49E70E4C8B}"/>
              </a:ext>
            </a:extLst>
          </p:cNvPr>
          <p:cNvSpPr>
            <a:spLocks noGrp="1"/>
          </p:cNvSpPr>
          <p:nvPr>
            <p:ph type="sldNum" sz="quarter" idx="12"/>
          </p:nvPr>
        </p:nvSpPr>
        <p:spPr>
          <a:xfrm>
            <a:off x="10123055" y="6459785"/>
            <a:ext cx="1089428"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47E519-7BAE-45E4-8CF2-E5A64B9A891A}" type="slidenum">
              <a:rPr kumimoji="0" lang="en-US" sz="1050" b="0" i="0" u="none" strike="noStrike" kern="1200" cap="none" spc="0" normalizeH="0" baseline="0" noProof="0">
                <a:ln>
                  <a:noFill/>
                </a:ln>
                <a:solidFill>
                  <a:srgbClr val="455F5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14</a:t>
            </a:fld>
            <a:endParaRPr kumimoji="0" lang="en-US" sz="1050" b="0" i="0" u="none" strike="noStrike" kern="1200" cap="none" spc="0" normalizeH="0" baseline="0" noProof="0">
              <a:ln>
                <a:noFill/>
              </a:ln>
              <a:solidFill>
                <a:srgbClr val="455F51"/>
              </a:solidFill>
              <a:effectLst/>
              <a:uLnTx/>
              <a:uFillTx/>
              <a:latin typeface="Calibri"/>
              <a:ea typeface="+mn-ea"/>
              <a:cs typeface="+mn-cs"/>
            </a:endParaRPr>
          </a:p>
        </p:txBody>
      </p:sp>
      <p:graphicFrame>
        <p:nvGraphicFramePr>
          <p:cNvPr id="11" name="Chart 10">
            <a:extLst>
              <a:ext uri="{FF2B5EF4-FFF2-40B4-BE49-F238E27FC236}">
                <a16:creationId xmlns:a16="http://schemas.microsoft.com/office/drawing/2014/main" id="{277341B1-AA54-473D-B3FE-082E706A4C21}"/>
              </a:ext>
            </a:extLst>
          </p:cNvPr>
          <p:cNvGraphicFramePr/>
          <p:nvPr/>
        </p:nvGraphicFramePr>
        <p:xfrm>
          <a:off x="4459724" y="371986"/>
          <a:ext cx="7264401" cy="21576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78ABDEEA-7A9F-45D4-B3F5-06713CF18C4B}"/>
              </a:ext>
            </a:extLst>
          </p:cNvPr>
          <p:cNvGraphicFramePr/>
          <p:nvPr/>
        </p:nvGraphicFramePr>
        <p:xfrm>
          <a:off x="4512997" y="2574739"/>
          <a:ext cx="7264400" cy="1903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EEA06B1A-567F-42E7-873A-D9019A2EC6E6}"/>
              </a:ext>
            </a:extLst>
          </p:cNvPr>
          <p:cNvGraphicFramePr/>
          <p:nvPr/>
        </p:nvGraphicFramePr>
        <p:xfrm>
          <a:off x="4958079" y="4597356"/>
          <a:ext cx="6766045" cy="20218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278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375920" y="605896"/>
            <a:ext cx="3357880" cy="5646208"/>
          </a:xfrm>
        </p:spPr>
        <p:txBody>
          <a:bodyPr vert="horz" lIns="91440" tIns="45720" rIns="91440" bIns="45720" rtlCol="0" anchor="ctr">
            <a:normAutofit fontScale="90000"/>
          </a:bodyPr>
          <a:lstStyle/>
          <a:p>
            <a: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2. Pakistan needs b</a:t>
            </a:r>
            <a:r>
              <a:rPr lang="en-GB" sz="2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alanced green funding in order to ensure transition towards green recovery </a:t>
            </a:r>
            <a:br>
              <a:rPr lang="en-GB" sz="2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br>
              <a:rPr lang="en-GB" sz="2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br>
              <a:rPr lang="en-US" sz="2800" dirty="0">
                <a:solidFill>
                  <a:schemeClr val="bg1"/>
                </a:solidFill>
                <a:effectLst/>
                <a:latin typeface="Century Gothic" panose="020B0502020202020204" pitchFamily="34" charset="0"/>
              </a:rPr>
            </a:br>
            <a:r>
              <a:rPr lang="en-US" sz="2800" dirty="0">
                <a:solidFill>
                  <a:schemeClr val="bg1"/>
                </a:solidFill>
                <a:effectLst/>
                <a:latin typeface="Century Gothic" panose="020B0502020202020204" pitchFamily="34" charset="0"/>
              </a:rPr>
              <a:t>Financing Needs for green transportation by 2030 (USD Billion) (UNESCAP, 2021)</a:t>
            </a:r>
            <a:br>
              <a:rPr lang="en-US" sz="2800" dirty="0">
                <a:solidFill>
                  <a:schemeClr val="bg1"/>
                </a:solidFill>
                <a:effectLst/>
                <a:latin typeface="Century Gothic" panose="020B0502020202020204" pitchFamily="34" charset="0"/>
              </a:rPr>
            </a:br>
            <a:br>
              <a:rPr lang="en-US" sz="2800" dirty="0">
                <a:solidFill>
                  <a:schemeClr val="bg1"/>
                </a:solidFill>
                <a:effectLst/>
                <a:latin typeface="Century Gothic" panose="020B0502020202020204" pitchFamily="34" charset="0"/>
              </a:rPr>
            </a:br>
            <a:r>
              <a:rPr lang="en-US" sz="2800" dirty="0">
                <a:solidFill>
                  <a:schemeClr val="bg1"/>
                </a:solidFill>
                <a:effectLst/>
                <a:latin typeface="Century Gothic" panose="020B0502020202020204" pitchFamily="34" charset="0"/>
              </a:rPr>
              <a:t>Private sector has greater role (bottom panel)</a:t>
            </a:r>
            <a:endParaRPr lang="en-US" sz="2800" dirty="0">
              <a:solidFill>
                <a:schemeClr val="bg1"/>
              </a:solidFill>
              <a:latin typeface="Century Gothic" panose="020B0502020202020204" pitchFamily="34" charset="0"/>
            </a:endParaRPr>
          </a:p>
        </p:txBody>
      </p:sp>
      <p:sp>
        <p:nvSpPr>
          <p:cNvPr id="23"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a:ln>
                  <a:noFill/>
                </a:ln>
                <a:solidFill>
                  <a:srgbClr val="455F51"/>
                </a:solidFill>
                <a:effectLst/>
                <a:uLnTx/>
                <a:uFillTx/>
                <a:latin typeface="Calibri"/>
                <a:ea typeface="+mn-ea"/>
                <a:cs typeface="+mn-cs"/>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47E519-7BAE-45E4-8CF2-E5A64B9A891A}" type="slidenum">
              <a:rPr kumimoji="0" lang="en-US" sz="1050" b="0" i="0" u="none" strike="noStrike" kern="1200" cap="none" spc="0" normalizeH="0" baseline="0" noProof="0">
                <a:ln>
                  <a:noFill/>
                </a:ln>
                <a:solidFill>
                  <a:srgbClr val="455F5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15</a:t>
            </a:fld>
            <a:endParaRPr kumimoji="0" lang="en-US" sz="1050" b="0" i="0" u="none" strike="noStrike" kern="1200" cap="none" spc="0" normalizeH="0" baseline="0" noProof="0">
              <a:ln>
                <a:noFill/>
              </a:ln>
              <a:solidFill>
                <a:srgbClr val="455F51"/>
              </a:solidFill>
              <a:effectLst/>
              <a:uLnTx/>
              <a:uFillTx/>
              <a:latin typeface="Calibri"/>
              <a:ea typeface="+mn-ea"/>
              <a:cs typeface="+mn-cs"/>
            </a:endParaRPr>
          </a:p>
        </p:txBody>
      </p:sp>
      <p:graphicFrame>
        <p:nvGraphicFramePr>
          <p:cNvPr id="9" name="Chart 8">
            <a:extLst>
              <a:ext uri="{FF2B5EF4-FFF2-40B4-BE49-F238E27FC236}">
                <a16:creationId xmlns:a16="http://schemas.microsoft.com/office/drawing/2014/main" id="{94A758C0-1819-4E02-B309-2B355CF2048B}"/>
              </a:ext>
            </a:extLst>
          </p:cNvPr>
          <p:cNvGraphicFramePr>
            <a:graphicFrameLocks/>
          </p:cNvGraphicFramePr>
          <p:nvPr>
            <p:extLst>
              <p:ext uri="{D42A27DB-BD31-4B8C-83A1-F6EECF244321}">
                <p14:modId xmlns:p14="http://schemas.microsoft.com/office/powerpoint/2010/main" val="2182368721"/>
              </p:ext>
            </p:extLst>
          </p:nvPr>
        </p:nvGraphicFramePr>
        <p:xfrm>
          <a:off x="4357078" y="605897"/>
          <a:ext cx="7306601" cy="329554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751021A6-757F-420F-A786-79A8298E77A0}"/>
              </a:ext>
            </a:extLst>
          </p:cNvPr>
          <p:cNvSpPr txBox="1"/>
          <p:nvPr/>
        </p:nvSpPr>
        <p:spPr>
          <a:xfrm>
            <a:off x="8482330" y="922074"/>
            <a:ext cx="3045047" cy="2188210"/>
          </a:xfrm>
          <a:prstGeom prst="rect">
            <a:avLst/>
          </a:prstGeom>
        </p:spPr>
        <p:txBody>
          <a:bodyPr vert="horz" lIns="0" tIns="45720" rIns="0" bIns="45720" rtlCol="0">
            <a:normAutofit/>
          </a:bodyPr>
          <a:lstStyle/>
          <a:p>
            <a:pPr marL="0" marR="0" lvl="0"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In other words, Pakistan need USD 3.85 billion per year to move towards green transportation </a:t>
            </a:r>
          </a:p>
        </p:txBody>
      </p:sp>
      <p:graphicFrame>
        <p:nvGraphicFramePr>
          <p:cNvPr id="10" name="Chart 9">
            <a:extLst>
              <a:ext uri="{FF2B5EF4-FFF2-40B4-BE49-F238E27FC236}">
                <a16:creationId xmlns:a16="http://schemas.microsoft.com/office/drawing/2014/main" id="{908A6067-4EF2-4E40-B7F9-FE4D8AB2DBC1}"/>
              </a:ext>
            </a:extLst>
          </p:cNvPr>
          <p:cNvGraphicFramePr/>
          <p:nvPr>
            <p:extLst>
              <p:ext uri="{D42A27DB-BD31-4B8C-83A1-F6EECF244321}">
                <p14:modId xmlns:p14="http://schemas.microsoft.com/office/powerpoint/2010/main" val="2854509327"/>
              </p:ext>
            </p:extLst>
          </p:nvPr>
        </p:nvGraphicFramePr>
        <p:xfrm>
          <a:off x="4357078" y="4165600"/>
          <a:ext cx="7306601" cy="20865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093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193040" y="596371"/>
            <a:ext cx="3540760" cy="5646208"/>
          </a:xfrm>
        </p:spPr>
        <p:txBody>
          <a:bodyPr vert="horz" lIns="91440" tIns="45720" rIns="91440" bIns="45720" rtlCol="0" anchor="ctr">
            <a:normAutofit/>
          </a:bodyPr>
          <a:lstStyle/>
          <a:p>
            <a:r>
              <a:rPr lang="en-GB" sz="26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Policy recommendations for </a:t>
            </a:r>
            <a:r>
              <a:rPr lang="en-GB" sz="2600" dirty="0">
                <a:solidFill>
                  <a:schemeClr val="bg1"/>
                </a:solidFill>
                <a:latin typeface="Century Gothic" panose="020B0502020202020204" pitchFamily="34" charset="0"/>
                <a:cs typeface="Times New Roman" panose="02020603050405020304" pitchFamily="18" charset="0"/>
              </a:rPr>
              <a:t>Resilient &amp; Future-Looking Recovery </a:t>
            </a:r>
            <a:r>
              <a:rPr lang="en-GB" sz="26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and associated financing needs </a:t>
            </a:r>
            <a:br>
              <a:rPr lang="en-GB" sz="26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br>
              <a:rPr lang="en-GB" sz="26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r>
              <a:rPr lang="en-GB" sz="26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t>
            </a:r>
            <a:r>
              <a:rPr lang="en-GB" sz="26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Inclusive Digital Transformation (top)</a:t>
            </a:r>
            <a:br>
              <a:rPr lang="en-GB" sz="26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br>
              <a:rPr lang="en-GB" sz="26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endParaRPr lang="en-US" sz="2600" dirty="0">
              <a:solidFill>
                <a:schemeClr val="bg1"/>
              </a:solidFill>
              <a:latin typeface="Century Gothic" panose="020B0502020202020204" pitchFamily="34" charset="0"/>
            </a:endParaRPr>
          </a:p>
        </p:txBody>
      </p:sp>
      <p:sp>
        <p:nvSpPr>
          <p:cNvPr id="23"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a:ln>
                  <a:noFill/>
                </a:ln>
                <a:solidFill>
                  <a:srgbClr val="455F51"/>
                </a:solidFill>
                <a:effectLst/>
                <a:uLnTx/>
                <a:uFillTx/>
                <a:latin typeface="Calibri"/>
                <a:ea typeface="+mn-ea"/>
                <a:cs typeface="+mn-cs"/>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47E519-7BAE-45E4-8CF2-E5A64B9A891A}" type="slidenum">
              <a:rPr kumimoji="0" lang="en-US" sz="1050" b="0" i="0" u="none" strike="noStrike" kern="1200" cap="none" spc="0" normalizeH="0" baseline="0" noProof="0">
                <a:ln>
                  <a:noFill/>
                </a:ln>
                <a:solidFill>
                  <a:srgbClr val="455F5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16</a:t>
            </a:fld>
            <a:endParaRPr kumimoji="0" lang="en-US" sz="1050" b="0" i="0" u="none" strike="noStrike" kern="1200" cap="none" spc="0" normalizeH="0" baseline="0" noProof="0">
              <a:ln>
                <a:noFill/>
              </a:ln>
              <a:solidFill>
                <a:srgbClr val="455F51"/>
              </a:solidFill>
              <a:effectLst/>
              <a:uLnTx/>
              <a:uFillTx/>
              <a:latin typeface="Calibri"/>
              <a:ea typeface="+mn-ea"/>
              <a:cs typeface="+mn-cs"/>
            </a:endParaRPr>
          </a:p>
        </p:txBody>
      </p:sp>
      <p:graphicFrame>
        <p:nvGraphicFramePr>
          <p:cNvPr id="13" name="Chart 12">
            <a:extLst>
              <a:ext uri="{FF2B5EF4-FFF2-40B4-BE49-F238E27FC236}">
                <a16:creationId xmlns:a16="http://schemas.microsoft.com/office/drawing/2014/main" id="{C6AB14E2-1DB1-4576-A229-F1A5760ABDD8}"/>
              </a:ext>
            </a:extLst>
          </p:cNvPr>
          <p:cNvGraphicFramePr/>
          <p:nvPr>
            <p:extLst>
              <p:ext uri="{D42A27DB-BD31-4B8C-83A1-F6EECF244321}">
                <p14:modId xmlns:p14="http://schemas.microsoft.com/office/powerpoint/2010/main" val="425643506"/>
              </p:ext>
            </p:extLst>
          </p:nvPr>
        </p:nvGraphicFramePr>
        <p:xfrm>
          <a:off x="4243831" y="1061599"/>
          <a:ext cx="5751209" cy="5075041"/>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48BA2DD2-DCE3-44A2-AB28-E37A52839F4B}"/>
              </a:ext>
            </a:extLst>
          </p:cNvPr>
          <p:cNvSpPr txBox="1"/>
          <p:nvPr/>
        </p:nvSpPr>
        <p:spPr>
          <a:xfrm>
            <a:off x="9308386" y="738454"/>
            <a:ext cx="2291137" cy="2246769"/>
          </a:xfrm>
          <a:prstGeom prst="rect">
            <a:avLst/>
          </a:prstGeom>
          <a:noFill/>
        </p:spPr>
        <p:txBody>
          <a:bodyPr wrap="square">
            <a:spAutoFit/>
          </a:bodyPr>
          <a:lstStyle/>
          <a:p>
            <a:r>
              <a:rPr lang="en-GB"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To achieve a universal digital access, Pakistan will require a total investment of $56.6 billion till 2030</a:t>
            </a:r>
            <a:endParaRPr lang="en-PK" sz="2000" dirty="0">
              <a:latin typeface="Century Gothic" panose="020B0502020202020204" pitchFamily="34" charset="0"/>
            </a:endParaRPr>
          </a:p>
        </p:txBody>
      </p:sp>
    </p:spTree>
    <p:extLst>
      <p:ext uri="{BB962C8B-B14F-4D97-AF65-F5344CB8AC3E}">
        <p14:creationId xmlns:p14="http://schemas.microsoft.com/office/powerpoint/2010/main" val="127747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545642" y="605896"/>
            <a:ext cx="3241430" cy="5646208"/>
          </a:xfrm>
        </p:spPr>
        <p:txBody>
          <a:bodyPr vert="horz" lIns="91440" tIns="45720" rIns="91440" bIns="45720" rtlCol="0" anchor="ctr">
            <a:normAutofit/>
          </a:bodyPr>
          <a:lstStyle/>
          <a:p>
            <a: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Where will the money come from?</a:t>
            </a: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This is difficult part of the story</a:t>
            </a: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as </a:t>
            </a:r>
            <a:r>
              <a:rPr lang="en-US" sz="2800" dirty="0">
                <a:solidFill>
                  <a:schemeClr val="bg1"/>
                </a:solidFill>
                <a:effectLst/>
                <a:latin typeface="Century Gothic" panose="020B0502020202020204" pitchFamily="34" charset="0"/>
              </a:rPr>
              <a:t>fiscal space from traditional sources is forecasted to remain limited</a:t>
            </a:r>
            <a:endParaRPr lang="en-US" sz="2800" dirty="0">
              <a:solidFill>
                <a:schemeClr val="bg1"/>
              </a:solidFill>
              <a:latin typeface="Century Gothic" panose="020B0502020202020204" pitchFamily="34" charset="0"/>
            </a:endParaRPr>
          </a:p>
        </p:txBody>
      </p:sp>
      <p:sp>
        <p:nvSpPr>
          <p:cNvPr id="23"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a:ln>
                  <a:noFill/>
                </a:ln>
                <a:solidFill>
                  <a:srgbClr val="455F51"/>
                </a:solidFill>
                <a:effectLst/>
                <a:uLnTx/>
                <a:uFillTx/>
                <a:latin typeface="Calibri"/>
                <a:ea typeface="+mn-ea"/>
                <a:cs typeface="+mn-cs"/>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47E519-7BAE-45E4-8CF2-E5A64B9A891A}" type="slidenum">
              <a:rPr kumimoji="0" lang="en-US" sz="1050" b="0" i="0" u="none" strike="noStrike" kern="1200" cap="none" spc="0" normalizeH="0" baseline="0" noProof="0">
                <a:ln>
                  <a:noFill/>
                </a:ln>
                <a:solidFill>
                  <a:srgbClr val="455F5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17</a:t>
            </a:fld>
            <a:endParaRPr kumimoji="0" lang="en-US" sz="1050" b="0" i="0" u="none" strike="noStrike" kern="1200" cap="none" spc="0" normalizeH="0" baseline="0" noProof="0">
              <a:ln>
                <a:noFill/>
              </a:ln>
              <a:solidFill>
                <a:srgbClr val="455F51"/>
              </a:solidFill>
              <a:effectLst/>
              <a:uLnTx/>
              <a:uFillTx/>
              <a:latin typeface="Calibri"/>
              <a:ea typeface="+mn-ea"/>
              <a:cs typeface="+mn-cs"/>
            </a:endParaRPr>
          </a:p>
        </p:txBody>
      </p:sp>
      <p:graphicFrame>
        <p:nvGraphicFramePr>
          <p:cNvPr id="11" name="Chart 10">
            <a:extLst>
              <a:ext uri="{FF2B5EF4-FFF2-40B4-BE49-F238E27FC236}">
                <a16:creationId xmlns:a16="http://schemas.microsoft.com/office/drawing/2014/main" id="{CCD6975E-18B1-44BF-B8B7-ED0EF2E80893}"/>
              </a:ext>
            </a:extLst>
          </p:cNvPr>
          <p:cNvGraphicFramePr>
            <a:graphicFrameLocks/>
          </p:cNvGraphicFramePr>
          <p:nvPr>
            <p:extLst>
              <p:ext uri="{D42A27DB-BD31-4B8C-83A1-F6EECF244321}">
                <p14:modId xmlns:p14="http://schemas.microsoft.com/office/powerpoint/2010/main" val="662209686"/>
              </p:ext>
            </p:extLst>
          </p:nvPr>
        </p:nvGraphicFramePr>
        <p:xfrm>
          <a:off x="4357078" y="622536"/>
          <a:ext cx="7289280" cy="27078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9C00CBDE-AA96-4F30-9329-5E78C746BE24}"/>
              </a:ext>
            </a:extLst>
          </p:cNvPr>
          <p:cNvGraphicFramePr>
            <a:graphicFrameLocks/>
          </p:cNvGraphicFramePr>
          <p:nvPr/>
        </p:nvGraphicFramePr>
        <p:xfrm>
          <a:off x="4208345" y="3671780"/>
          <a:ext cx="3753114" cy="25541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72A20BA6-6A6A-46F3-99E7-4E3483D06954}"/>
              </a:ext>
            </a:extLst>
          </p:cNvPr>
          <p:cNvGraphicFramePr>
            <a:graphicFrameLocks/>
          </p:cNvGraphicFramePr>
          <p:nvPr/>
        </p:nvGraphicFramePr>
        <p:xfrm>
          <a:off x="8065725" y="3671780"/>
          <a:ext cx="3580633" cy="28352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6677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609650" y="605896"/>
            <a:ext cx="3241430" cy="5646208"/>
          </a:xfrm>
        </p:spPr>
        <p:txBody>
          <a:bodyPr vert="horz" lIns="91440" tIns="45720" rIns="91440" bIns="45720" rtlCol="0" anchor="ctr">
            <a:normAutofit/>
          </a:bodyPr>
          <a:lstStyle/>
          <a:p>
            <a: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Where will the money come from? </a:t>
            </a: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The short run case!</a:t>
            </a: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t>
            </a:r>
            <a:r>
              <a:rPr lang="en-GB" sz="2800" dirty="0">
                <a:solidFill>
                  <a:schemeClr val="bg1"/>
                </a:solidFill>
                <a:effectLst/>
                <a:latin typeface="Century Gothic" panose="020B0502020202020204" pitchFamily="34" charset="0"/>
                <a:ea typeface="Times New Roman" panose="02020603050405020304" pitchFamily="18" charset="0"/>
              </a:rPr>
              <a:t>Reprioritizing Expenditures Can Mobilize Resources in the Short Run</a:t>
            </a:r>
            <a:br>
              <a:rPr lang="en-PK" sz="2800" dirty="0">
                <a:solidFill>
                  <a:schemeClr val="bg1"/>
                </a:solidFill>
                <a:effectLst/>
                <a:latin typeface="Century Gothic" panose="020B0502020202020204" pitchFamily="34" charset="0"/>
                <a:ea typeface="Times New Roman" panose="02020603050405020304" pitchFamily="18" charset="0"/>
              </a:rPr>
            </a:br>
            <a:endParaRPr lang="en-US" sz="2800" dirty="0">
              <a:solidFill>
                <a:schemeClr val="bg1"/>
              </a:solidFill>
              <a:latin typeface="Century Gothic" panose="020B0502020202020204" pitchFamily="34" charset="0"/>
            </a:endParaRPr>
          </a:p>
        </p:txBody>
      </p:sp>
      <p:sp>
        <p:nvSpPr>
          <p:cNvPr id="23"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a:ln>
                  <a:noFill/>
                </a:ln>
                <a:solidFill>
                  <a:srgbClr val="455F51"/>
                </a:solidFill>
                <a:effectLst/>
                <a:uLnTx/>
                <a:uFillTx/>
                <a:latin typeface="Calibri"/>
                <a:ea typeface="+mn-ea"/>
                <a:cs typeface="+mn-cs"/>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47E519-7BAE-45E4-8CF2-E5A64B9A891A}" type="slidenum">
              <a:rPr kumimoji="0" lang="en-US" sz="1050" b="0" i="0" u="none" strike="noStrike" kern="1200" cap="none" spc="0" normalizeH="0" baseline="0" noProof="0">
                <a:ln>
                  <a:noFill/>
                </a:ln>
                <a:solidFill>
                  <a:srgbClr val="455F5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18</a:t>
            </a:fld>
            <a:endParaRPr kumimoji="0" lang="en-US" sz="1050" b="0" i="0" u="none" strike="noStrike" kern="1200" cap="none" spc="0" normalizeH="0" baseline="0" noProof="0">
              <a:ln>
                <a:noFill/>
              </a:ln>
              <a:solidFill>
                <a:srgbClr val="455F51"/>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ABA76CE2-46FC-4EA5-ACDF-47A8A2E61D14}"/>
              </a:ext>
            </a:extLst>
          </p:cNvPr>
          <p:cNvSpPr txBox="1"/>
          <p:nvPr/>
        </p:nvSpPr>
        <p:spPr>
          <a:xfrm>
            <a:off x="4301942" y="465905"/>
            <a:ext cx="7579966" cy="5786199"/>
          </a:xfrm>
          <a:prstGeom prst="rect">
            <a:avLst/>
          </a:prstGeom>
          <a:noFill/>
        </p:spPr>
        <p:txBody>
          <a:bodyPr wrap="square">
            <a:spAutoFit/>
          </a:bodyPr>
          <a:lstStyle/>
          <a:p>
            <a:pPr algn="just">
              <a:spcBef>
                <a:spcPts val="1200"/>
              </a:spcBef>
            </a:pPr>
            <a:r>
              <a:rPr lang="en-GB" sz="2400" dirty="0">
                <a:effectLst/>
                <a:latin typeface="Century Gothic" panose="020B0502020202020204" pitchFamily="34" charset="0"/>
                <a:ea typeface="Times New Roman" panose="02020603050405020304" pitchFamily="18" charset="0"/>
              </a:rPr>
              <a:t>This involves focusing on sectors that enhance the system’s capacity against crises, and those with higher distributional impacts, such as social protection, which reduces both poverty and unemployment.  </a:t>
            </a:r>
          </a:p>
          <a:p>
            <a:pPr algn="just">
              <a:spcBef>
                <a:spcPts val="1200"/>
              </a:spcBef>
            </a:pPr>
            <a:r>
              <a:rPr lang="en-GB" sz="2400" dirty="0">
                <a:effectLst/>
                <a:latin typeface="Century Gothic" panose="020B0502020202020204" pitchFamily="34" charset="0"/>
                <a:ea typeface="Times New Roman" panose="02020603050405020304" pitchFamily="18" charset="0"/>
              </a:rPr>
              <a:t>Reprioritizing expenditures will require:</a:t>
            </a:r>
            <a:endParaRPr lang="en-PK" sz="2400" dirty="0">
              <a:effectLst/>
              <a:latin typeface="Century Gothic" panose="020B0502020202020204" pitchFamily="34" charset="0"/>
              <a:ea typeface="Times New Roman" panose="02020603050405020304" pitchFamily="18" charset="0"/>
            </a:endParaRPr>
          </a:p>
          <a:p>
            <a:pPr marL="342900" lvl="0" indent="-342900" algn="just">
              <a:buFont typeface="Book Antiqua" panose="02040602050305030304" pitchFamily="18" charset="0"/>
              <a:buChar char="•"/>
              <a:tabLst>
                <a:tab pos="457200" algn="l"/>
              </a:tabLst>
            </a:pPr>
            <a:r>
              <a:rPr lang="en-GB" sz="2400" dirty="0">
                <a:effectLst/>
                <a:latin typeface="Century Gothic" panose="020B0502020202020204" pitchFamily="34" charset="0"/>
                <a:ea typeface="Times New Roman" panose="02020603050405020304" pitchFamily="18" charset="0"/>
              </a:rPr>
              <a:t>redirecting resources from low priority and unproductive areas to areas to high priority areas that are productive</a:t>
            </a:r>
            <a:endParaRPr lang="en-PK" sz="2400" dirty="0">
              <a:effectLst/>
              <a:latin typeface="Century Gothic" panose="020B0502020202020204" pitchFamily="34" charset="0"/>
              <a:ea typeface="Times New Roman" panose="02020603050405020304" pitchFamily="18" charset="0"/>
            </a:endParaRPr>
          </a:p>
          <a:p>
            <a:pPr marL="342900" lvl="0" indent="-342900" algn="just">
              <a:buFont typeface="Book Antiqua" panose="02040602050305030304" pitchFamily="18" charset="0"/>
              <a:buChar char="•"/>
              <a:tabLst>
                <a:tab pos="457200" algn="l"/>
              </a:tabLst>
            </a:pPr>
            <a:r>
              <a:rPr lang="en-GB" sz="2400" dirty="0">
                <a:effectLst/>
                <a:latin typeface="Century Gothic" panose="020B0502020202020204" pitchFamily="34" charset="0"/>
                <a:ea typeface="Times New Roman" panose="02020603050405020304" pitchFamily="18" charset="0"/>
              </a:rPr>
              <a:t>spending on sectors that enhance people’s capacity to withstand the pandemic’s fallout; health and social security. </a:t>
            </a:r>
            <a:endParaRPr lang="en-PK" sz="2400" dirty="0">
              <a:effectLst/>
              <a:latin typeface="Century Gothic" panose="020B0502020202020204" pitchFamily="34" charset="0"/>
              <a:ea typeface="Times New Roman" panose="02020603050405020304" pitchFamily="18" charset="0"/>
            </a:endParaRPr>
          </a:p>
          <a:p>
            <a:pPr marL="342900" lvl="0" indent="-342900" algn="just">
              <a:buFont typeface="Book Antiqua" panose="02040602050305030304" pitchFamily="18" charset="0"/>
              <a:buChar char="•"/>
              <a:tabLst>
                <a:tab pos="457200" algn="l"/>
              </a:tabLst>
            </a:pPr>
            <a:r>
              <a:rPr lang="en-GB" sz="2400" dirty="0">
                <a:effectLst/>
                <a:latin typeface="Century Gothic" panose="020B0502020202020204" pitchFamily="34" charset="0"/>
                <a:ea typeface="Times New Roman" panose="02020603050405020304" pitchFamily="18" charset="0"/>
              </a:rPr>
              <a:t>focusing on expenditures with higher distributional impacts; reducing inequalities and the gender divide. </a:t>
            </a:r>
            <a:endParaRPr lang="en-PK" sz="24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755548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265044" y="914009"/>
            <a:ext cx="3586036" cy="5646208"/>
          </a:xfrm>
        </p:spPr>
        <p:txBody>
          <a:bodyPr vert="horz" lIns="91440" tIns="45720" rIns="91440" bIns="45720" rtlCol="0" anchor="ctr">
            <a:normAutofit fontScale="90000"/>
          </a:bodyPr>
          <a:lstStyle/>
          <a:p>
            <a: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Where will the money come from? The medium term</a:t>
            </a: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t>
            </a:r>
            <a:r>
              <a:rPr lang="en-GB" sz="2800" dirty="0">
                <a:solidFill>
                  <a:schemeClr val="bg1"/>
                </a:solidFill>
                <a:effectLst/>
                <a:latin typeface="Century Gothic" panose="020B0502020202020204" pitchFamily="34" charset="0"/>
                <a:ea typeface="Times New Roman" panose="02020603050405020304" pitchFamily="18" charset="0"/>
              </a:rPr>
              <a:t>Improving the Tax System Can Provide Fiscal Space of up to 10 Percent of the GDP</a:t>
            </a:r>
            <a:br>
              <a:rPr lang="en-GB" sz="2800" dirty="0">
                <a:solidFill>
                  <a:schemeClr val="bg1"/>
                </a:solidFill>
                <a:effectLst/>
                <a:latin typeface="Century Gothic" panose="020B0502020202020204" pitchFamily="34" charset="0"/>
                <a:ea typeface="Times New Roman" panose="02020603050405020304" pitchFamily="18" charset="0"/>
              </a:rPr>
            </a:br>
            <a:br>
              <a:rPr lang="en-GB" sz="2800" dirty="0">
                <a:solidFill>
                  <a:schemeClr val="bg1"/>
                </a:solidFill>
                <a:effectLst/>
                <a:latin typeface="Century Gothic" panose="020B0502020202020204" pitchFamily="34" charset="0"/>
                <a:ea typeface="Times New Roman" panose="02020603050405020304" pitchFamily="18" charset="0"/>
              </a:rPr>
            </a:br>
            <a:r>
              <a:rPr lang="en-GB" sz="2800" dirty="0">
                <a:solidFill>
                  <a:schemeClr val="bg1"/>
                </a:solidFill>
                <a:effectLst/>
                <a:latin typeface="Century Gothic" panose="020B0502020202020204" pitchFamily="34" charset="0"/>
                <a:ea typeface="Times New Roman" panose="02020603050405020304" pitchFamily="18" charset="0"/>
              </a:rPr>
              <a:t>Even correcting one third of it can generate fiscal space of slightly  more than USD 9 billion. </a:t>
            </a:r>
            <a:br>
              <a:rPr lang="en-GB" sz="2800" dirty="0">
                <a:solidFill>
                  <a:schemeClr val="bg1"/>
                </a:solidFill>
                <a:effectLst/>
                <a:latin typeface="Century Gothic" panose="020B0502020202020204" pitchFamily="34" charset="0"/>
                <a:ea typeface="Times New Roman" panose="02020603050405020304" pitchFamily="18" charset="0"/>
              </a:rPr>
            </a:br>
            <a:br>
              <a:rPr lang="en-GB" sz="2800" dirty="0">
                <a:solidFill>
                  <a:schemeClr val="bg1"/>
                </a:solidFill>
                <a:effectLst/>
                <a:latin typeface="Century Gothic" panose="020B0502020202020204" pitchFamily="34" charset="0"/>
                <a:ea typeface="Times New Roman" panose="02020603050405020304" pitchFamily="18" charset="0"/>
              </a:rPr>
            </a:br>
            <a:r>
              <a:rPr lang="en-GB" sz="2800" dirty="0">
                <a:solidFill>
                  <a:schemeClr val="bg1"/>
                </a:solidFill>
                <a:effectLst/>
                <a:latin typeface="Century Gothic" panose="020B0502020202020204" pitchFamily="34" charset="0"/>
                <a:ea typeface="Times New Roman" panose="02020603050405020304" pitchFamily="18" charset="0"/>
              </a:rPr>
              <a:t>This is 1.5 times higher than EFF (2019) of IMF </a:t>
            </a:r>
            <a:br>
              <a:rPr lang="en-PK" sz="2800" dirty="0">
                <a:solidFill>
                  <a:schemeClr val="bg1"/>
                </a:solidFill>
                <a:effectLst/>
                <a:latin typeface="Century Gothic" panose="020B0502020202020204" pitchFamily="34" charset="0"/>
                <a:ea typeface="Times New Roman" panose="02020603050405020304" pitchFamily="18" charset="0"/>
              </a:rPr>
            </a:br>
            <a:br>
              <a:rPr lang="en-PK" sz="2800" dirty="0">
                <a:solidFill>
                  <a:schemeClr val="bg1"/>
                </a:solidFill>
                <a:effectLst/>
                <a:latin typeface="Century Gothic" panose="020B0502020202020204" pitchFamily="34" charset="0"/>
                <a:ea typeface="Times New Roman" panose="02020603050405020304" pitchFamily="18" charset="0"/>
              </a:rPr>
            </a:br>
            <a:endParaRPr lang="en-US" sz="2800" dirty="0">
              <a:solidFill>
                <a:schemeClr val="bg1"/>
              </a:solidFill>
              <a:latin typeface="Century Gothic" panose="020B0502020202020204" pitchFamily="34" charset="0"/>
            </a:endParaRPr>
          </a:p>
        </p:txBody>
      </p:sp>
      <p:sp>
        <p:nvSpPr>
          <p:cNvPr id="23"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a:ln>
                  <a:noFill/>
                </a:ln>
                <a:solidFill>
                  <a:srgbClr val="455F51"/>
                </a:solidFill>
                <a:effectLst/>
                <a:uLnTx/>
                <a:uFillTx/>
                <a:latin typeface="Calibri"/>
                <a:ea typeface="+mn-ea"/>
                <a:cs typeface="+mn-cs"/>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47E519-7BAE-45E4-8CF2-E5A64B9A891A}" type="slidenum">
              <a:rPr kumimoji="0" lang="en-US" sz="1050" b="0" i="0" u="none" strike="noStrike" kern="1200" cap="none" spc="0" normalizeH="0" baseline="0" noProof="0">
                <a:ln>
                  <a:noFill/>
                </a:ln>
                <a:solidFill>
                  <a:srgbClr val="455F5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19</a:t>
            </a:fld>
            <a:endParaRPr kumimoji="0" lang="en-US" sz="1050" b="0" i="0" u="none" strike="noStrike" kern="1200" cap="none" spc="0" normalizeH="0" baseline="0" noProof="0">
              <a:ln>
                <a:noFill/>
              </a:ln>
              <a:solidFill>
                <a:srgbClr val="455F51"/>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ABA76CE2-46FC-4EA5-ACDF-47A8A2E61D14}"/>
              </a:ext>
            </a:extLst>
          </p:cNvPr>
          <p:cNvSpPr txBox="1"/>
          <p:nvPr/>
        </p:nvSpPr>
        <p:spPr>
          <a:xfrm>
            <a:off x="4239797" y="351234"/>
            <a:ext cx="7687159" cy="6093976"/>
          </a:xfrm>
          <a:prstGeom prst="rect">
            <a:avLst/>
          </a:prstGeom>
          <a:noFill/>
        </p:spPr>
        <p:txBody>
          <a:bodyPr wrap="square">
            <a:spAutoFit/>
          </a:bodyPr>
          <a:lstStyle/>
          <a:p>
            <a:pPr marL="228600" indent="-182880"/>
            <a:r>
              <a:rPr lang="en-GB" sz="2000" b="1" dirty="0">
                <a:solidFill>
                  <a:srgbClr val="4472C4"/>
                </a:solidFill>
                <a:effectLst/>
                <a:latin typeface="Century Gothic" panose="020B0502020202020204" pitchFamily="34" charset="0"/>
                <a:ea typeface="Times New Roman" panose="02020603050405020304" pitchFamily="18" charset="0"/>
              </a:rPr>
              <a:t> </a:t>
            </a:r>
            <a:endParaRPr lang="en-PK" sz="2000" dirty="0">
              <a:solidFill>
                <a:srgbClr val="44546A"/>
              </a:solidFill>
              <a:effectLst/>
              <a:latin typeface="Century Gothic" panose="020B0502020202020204" pitchFamily="34" charset="0"/>
              <a:ea typeface="Times New Roman" panose="02020603050405020304" pitchFamily="18" charset="0"/>
            </a:endParaRPr>
          </a:p>
          <a:p>
            <a:pPr algn="just">
              <a:spcAft>
                <a:spcPts val="1200"/>
              </a:spcAft>
            </a:pPr>
            <a:r>
              <a:rPr lang="en-GB" sz="2000" dirty="0">
                <a:effectLst/>
                <a:latin typeface="Century Gothic" panose="020B0502020202020204" pitchFamily="34" charset="0"/>
                <a:ea typeface="Times New Roman" panose="02020603050405020304" pitchFamily="18" charset="0"/>
              </a:rPr>
              <a:t>Taxes are a major source of income globally and have immense potential to raise the resources needed for a post-pandemic recovery. </a:t>
            </a:r>
          </a:p>
          <a:p>
            <a:pPr algn="just">
              <a:spcAft>
                <a:spcPts val="1200"/>
              </a:spcAft>
            </a:pPr>
            <a:r>
              <a:rPr lang="en-GB" sz="2000" dirty="0">
                <a:effectLst/>
                <a:latin typeface="Century Gothic" panose="020B0502020202020204" pitchFamily="34" charset="0"/>
                <a:ea typeface="Times New Roman" panose="02020603050405020304" pitchFamily="18" charset="0"/>
              </a:rPr>
              <a:t>In Pakistan however, where the tax base remains very low, only 1 percent paid taxes in 2019 – lower than most South Asian peers (Haider, 2019). </a:t>
            </a:r>
          </a:p>
          <a:p>
            <a:pPr algn="just">
              <a:spcAft>
                <a:spcPts val="1200"/>
              </a:spcAft>
            </a:pPr>
            <a:r>
              <a:rPr lang="en-GB" sz="2000" dirty="0">
                <a:effectLst/>
                <a:latin typeface="Century Gothic" panose="020B0502020202020204" pitchFamily="34" charset="0"/>
                <a:ea typeface="Times New Roman" panose="02020603050405020304" pitchFamily="18" charset="0"/>
              </a:rPr>
              <a:t>In 2016, the country reported a ‘tax revenue gap’ of $28 billion (10 percent of its GDP) – which if reduced, can help double the tax revenue-to-GDP ratio (Javed, 2021a). To achieve this, the tax base must be expanded in a number of ways which may include:</a:t>
            </a:r>
            <a:endParaRPr lang="en-PK" sz="2000" dirty="0">
              <a:effectLst/>
              <a:latin typeface="Century Gothic" panose="020B0502020202020204" pitchFamily="34" charset="0"/>
              <a:ea typeface="Times New Roman" panose="02020603050405020304" pitchFamily="18" charset="0"/>
            </a:endParaRPr>
          </a:p>
          <a:p>
            <a:pPr marL="342900" lvl="0" indent="-342900" algn="just">
              <a:buFont typeface="Book Antiqua" panose="02040602050305030304" pitchFamily="18" charset="0"/>
              <a:buChar char="•"/>
              <a:tabLst>
                <a:tab pos="457200" algn="l"/>
              </a:tabLst>
            </a:pPr>
            <a:r>
              <a:rPr lang="en-GB" sz="2000" dirty="0">
                <a:effectLst/>
                <a:latin typeface="Century Gothic" panose="020B0502020202020204" pitchFamily="34" charset="0"/>
                <a:ea typeface="Times New Roman" panose="02020603050405020304" pitchFamily="18" charset="0"/>
              </a:rPr>
              <a:t>digitalising tax processes</a:t>
            </a:r>
            <a:endParaRPr lang="en-PK" sz="2000" dirty="0">
              <a:effectLst/>
              <a:latin typeface="Century Gothic" panose="020B0502020202020204" pitchFamily="34" charset="0"/>
              <a:ea typeface="Times New Roman" panose="02020603050405020304" pitchFamily="18" charset="0"/>
            </a:endParaRPr>
          </a:p>
          <a:p>
            <a:pPr marL="342900" lvl="0" indent="-342900" algn="just">
              <a:buFont typeface="Book Antiqua" panose="02040602050305030304" pitchFamily="18" charset="0"/>
              <a:buChar char="•"/>
              <a:tabLst>
                <a:tab pos="457200" algn="l"/>
              </a:tabLst>
            </a:pPr>
            <a:r>
              <a:rPr lang="en-GB" sz="2000" dirty="0">
                <a:effectLst/>
                <a:latin typeface="Century Gothic" panose="020B0502020202020204" pitchFamily="34" charset="0"/>
                <a:ea typeface="Times New Roman" panose="02020603050405020304" pitchFamily="18" charset="0"/>
              </a:rPr>
              <a:t>simplifying tax processes by introducing user-friendly ICT systems </a:t>
            </a:r>
            <a:endParaRPr lang="en-PK" sz="2000" dirty="0">
              <a:effectLst/>
              <a:latin typeface="Century Gothic" panose="020B0502020202020204" pitchFamily="34" charset="0"/>
              <a:ea typeface="Times New Roman" panose="02020603050405020304" pitchFamily="18" charset="0"/>
            </a:endParaRPr>
          </a:p>
          <a:p>
            <a:pPr marL="342900" lvl="0" indent="-342900" algn="just">
              <a:buFont typeface="Book Antiqua" panose="02040602050305030304" pitchFamily="18" charset="0"/>
              <a:buChar char="•"/>
              <a:tabLst>
                <a:tab pos="457200" algn="l"/>
              </a:tabLst>
            </a:pPr>
            <a:r>
              <a:rPr lang="en-GB" sz="2000" dirty="0">
                <a:effectLst/>
                <a:latin typeface="Century Gothic" panose="020B0502020202020204" pitchFamily="34" charset="0"/>
                <a:ea typeface="Times New Roman" panose="02020603050405020304" pitchFamily="18" charset="0"/>
              </a:rPr>
              <a:t>minimizing tax evasion by strengthening anti-corruption measures and incentivizing tax collectors to raise more revenue </a:t>
            </a:r>
            <a:endParaRPr lang="en-PK" sz="20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6045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492370" y="605896"/>
            <a:ext cx="3084844" cy="5646208"/>
          </a:xfrm>
        </p:spPr>
        <p:txBody>
          <a:bodyPr anchor="ctr">
            <a:normAutofit/>
          </a:bodyPr>
          <a:lstStyle/>
          <a:p>
            <a:r>
              <a:rPr lang="en-US" sz="3200" dirty="0">
                <a:solidFill>
                  <a:srgbClr val="FFFFFF"/>
                </a:solidFill>
                <a:latin typeface="Century Gothic" panose="020B0502020202020204" pitchFamily="34" charset="0"/>
              </a:rPr>
              <a:t>Much has been said on impact of COVID-19 and fiscal stimulus, we, therefore mainly focus on policies for recovery from COVID-19</a:t>
            </a:r>
            <a:endParaRPr lang="en-PK" sz="3200" dirty="0">
              <a:solidFill>
                <a:srgbClr val="FFFFFF"/>
              </a:solidFill>
              <a:latin typeface="Century Gothic" panose="020B0502020202020204" pitchFamily="34" charset="0"/>
            </a:endParaRP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DA7E767-6E7D-4CE9-8BB0-B61241A6D317}"/>
              </a:ext>
            </a:extLst>
          </p:cNvPr>
          <p:cNvSpPr>
            <a:spLocks noGrp="1"/>
          </p:cNvSpPr>
          <p:nvPr>
            <p:ph idx="1"/>
          </p:nvPr>
        </p:nvSpPr>
        <p:spPr>
          <a:xfrm>
            <a:off x="4364643" y="884583"/>
            <a:ext cx="7462921" cy="5575201"/>
          </a:xfrm>
        </p:spPr>
        <p:txBody>
          <a:bodyPr anchor="ctr">
            <a:normAutofit lnSpcReduction="10000"/>
          </a:bodyPr>
          <a:lstStyle/>
          <a:p>
            <a:pPr marL="0" indent="0">
              <a:buNone/>
            </a:pPr>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Three key messages: </a:t>
            </a:r>
          </a:p>
          <a:p>
            <a:pPr marL="0" indent="0" algn="just">
              <a:buNone/>
            </a:pPr>
            <a:r>
              <a:rPr lang="en-US" sz="2400" dirty="0">
                <a:latin typeface="Century Gothic" panose="020B0502020202020204" pitchFamily="34" charset="0"/>
                <a:ea typeface="Calibri" panose="020F0502020204030204" pitchFamily="34" charset="0"/>
                <a:cs typeface="Times New Roman" panose="02020603050405020304" pitchFamily="18" charset="0"/>
              </a:rPr>
              <a:t>1. Compared to financing needs, Pakistan has very limited fiscal space and traditional sources of financing may not provide the required financing. </a:t>
            </a:r>
          </a:p>
          <a:p>
            <a:pPr marL="0" indent="0" algn="just">
              <a:buNone/>
            </a:pPr>
            <a:r>
              <a:rPr lang="en-US" sz="2400" dirty="0">
                <a:latin typeface="Century Gothic" panose="020B0502020202020204" pitchFamily="34" charset="0"/>
                <a:ea typeface="Calibri" panose="020F0502020204030204" pitchFamily="34" charset="0"/>
                <a:cs typeface="Times New Roman" panose="02020603050405020304" pitchFamily="18" charset="0"/>
              </a:rPr>
              <a:t>2. Pakistan, therefore, must prioritize policy options which are most efficient, productive and that have multiplier effect. Fiscal space can be created from within the policy areas/sectors </a:t>
            </a:r>
          </a:p>
          <a:p>
            <a:pPr marL="0" indent="0" algn="just">
              <a:buNone/>
            </a:pPr>
            <a:r>
              <a:rPr lang="en-US" sz="2400" dirty="0">
                <a:latin typeface="Century Gothic" panose="020B0502020202020204" pitchFamily="34" charset="0"/>
                <a:ea typeface="Calibri" panose="020F0502020204030204" pitchFamily="34" charset="0"/>
                <a:cs typeface="Times New Roman" panose="02020603050405020304" pitchFamily="18" charset="0"/>
              </a:rPr>
              <a:t>3. Pakistan must adopt SDGs-in-all and all-in-SDGs approach to design and implement policies for recovery which has three key characteristics:</a:t>
            </a:r>
          </a:p>
          <a:p>
            <a:pPr marL="0" indent="0" algn="just">
              <a:buNone/>
            </a:pPr>
            <a:r>
              <a:rPr lang="en-US" sz="2400" dirty="0">
                <a:latin typeface="Century Gothic" panose="020B0502020202020204" pitchFamily="34" charset="0"/>
                <a:ea typeface="Calibri" panose="020F0502020204030204" pitchFamily="34" charset="0"/>
                <a:cs typeface="Times New Roman" panose="02020603050405020304" pitchFamily="18" charset="0"/>
              </a:rPr>
              <a:t>	-It is inclusive  </a:t>
            </a:r>
          </a:p>
          <a:p>
            <a:pPr marL="0" indent="0" algn="just">
              <a:buNone/>
            </a:pPr>
            <a:r>
              <a:rPr lang="en-US" sz="2400" dirty="0">
                <a:latin typeface="Century Gothic" panose="020B0502020202020204" pitchFamily="34" charset="0"/>
                <a:ea typeface="Calibri" panose="020F0502020204030204" pitchFamily="34" charset="0"/>
                <a:cs typeface="Times New Roman" panose="02020603050405020304" pitchFamily="18" charset="0"/>
              </a:rPr>
              <a:t>	-It is green </a:t>
            </a:r>
          </a:p>
          <a:p>
            <a:pPr marL="0" indent="0" algn="just">
              <a:buNone/>
            </a:pPr>
            <a:r>
              <a:rPr lang="en-US" sz="2400" dirty="0">
                <a:latin typeface="Century Gothic" panose="020B0502020202020204" pitchFamily="34" charset="0"/>
                <a:ea typeface="Calibri" panose="020F0502020204030204" pitchFamily="34" charset="0"/>
                <a:cs typeface="Times New Roman" panose="02020603050405020304" pitchFamily="18" charset="0"/>
              </a:rPr>
              <a:t>	-It is forward looking   </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PK"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a:normAutofit/>
          </a:bodyPr>
          <a:lstStyle/>
          <a:p>
            <a:pPr>
              <a:spcAft>
                <a:spcPts val="600"/>
              </a:spcAft>
            </a:pPr>
            <a:fld id="{D847E519-7BAE-45E4-8CF2-E5A64B9A891A}" type="slidenum">
              <a:rPr lang="en-US">
                <a:solidFill>
                  <a:schemeClr val="tx2"/>
                </a:solidFill>
              </a:rPr>
              <a:pPr>
                <a:spcAft>
                  <a:spcPts val="600"/>
                </a:spcAft>
              </a:pPr>
              <a:t>2</a:t>
            </a:fld>
            <a:endParaRPr lang="en-US">
              <a:solidFill>
                <a:schemeClr val="tx2"/>
              </a:solidFill>
            </a:endParaRPr>
          </a:p>
        </p:txBody>
      </p:sp>
    </p:spTree>
    <p:extLst>
      <p:ext uri="{BB962C8B-B14F-4D97-AF65-F5344CB8AC3E}">
        <p14:creationId xmlns:p14="http://schemas.microsoft.com/office/powerpoint/2010/main" val="4010175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88656" y="1361270"/>
            <a:ext cx="3951415" cy="5646208"/>
          </a:xfrm>
        </p:spPr>
        <p:txBody>
          <a:bodyPr vert="horz" lIns="91440" tIns="45720" rIns="91440" bIns="45720" rtlCol="0" anchor="ctr">
            <a:noAutofit/>
          </a:bodyPr>
          <a:lstStyle/>
          <a:p>
            <a:pPr defTabSz="914400">
              <a:lnSpc>
                <a:spcPct val="90000"/>
              </a:lnSpc>
              <a:spcAft>
                <a:spcPts val="600"/>
              </a:spcAft>
              <a:buClr>
                <a:schemeClr val="accent1"/>
              </a:buClr>
              <a:buFont typeface="Calibri" panose="020F0502020204030204" pitchFamily="34" charset="0"/>
            </a:pPr>
            <a:r>
              <a:rPr lang="en-US" sz="2000" dirty="0">
                <a:solidFill>
                  <a:schemeClr val="bg1"/>
                </a:solidFill>
                <a:effectLst/>
                <a:latin typeface="Century Gothic" panose="020B0502020202020204" pitchFamily="34" charset="0"/>
              </a:rPr>
              <a:t>In 2019, the country paid $1.7 billion and $0.2 billion in coal and oil subsidies respectively (IEA,</a:t>
            </a:r>
            <a:br>
              <a:rPr lang="en-US" sz="2000" dirty="0">
                <a:solidFill>
                  <a:schemeClr val="bg1"/>
                </a:solidFill>
                <a:effectLst/>
                <a:latin typeface="Century Gothic" panose="020B0502020202020204" pitchFamily="34" charset="0"/>
              </a:rPr>
            </a:br>
            <a:r>
              <a:rPr lang="en-US" sz="2000" dirty="0">
                <a:solidFill>
                  <a:schemeClr val="bg1"/>
                </a:solidFill>
                <a:effectLst/>
                <a:latin typeface="Century Gothic" panose="020B0502020202020204" pitchFamily="34" charset="0"/>
              </a:rPr>
              <a:t>2020)</a:t>
            </a:r>
            <a:br>
              <a:rPr lang="en-US" sz="2000" dirty="0">
                <a:solidFill>
                  <a:schemeClr val="bg1"/>
                </a:solidFill>
                <a:latin typeface="Century Gothic" panose="020B0502020202020204" pitchFamily="34" charset="0"/>
              </a:rPr>
            </a:br>
            <a:br>
              <a:rPr lang="en-US" sz="2000" dirty="0">
                <a:solidFill>
                  <a:schemeClr val="bg1"/>
                </a:solidFill>
                <a:latin typeface="Century Gothic" panose="020B0502020202020204" pitchFamily="34" charset="0"/>
              </a:rPr>
            </a:br>
            <a:r>
              <a:rPr lang="en-US" sz="2000" dirty="0">
                <a:solidFill>
                  <a:schemeClr val="bg1"/>
                </a:solidFill>
                <a:latin typeface="Century Gothic" panose="020B0502020202020204" pitchFamily="34" charset="0"/>
              </a:rPr>
              <a:t>-It can save </a:t>
            </a:r>
            <a:r>
              <a:rPr lang="en-US" sz="2000" dirty="0">
                <a:solidFill>
                  <a:schemeClr val="bg1"/>
                </a:solidFill>
                <a:effectLst/>
                <a:latin typeface="Century Gothic" panose="020B0502020202020204" pitchFamily="34" charset="0"/>
              </a:rPr>
              <a:t>4 to 6% of GDP every year i.e., between $12.58 billion to $18.88 billion annually ($15.73 billion on average), removing transportation sector distortion. </a:t>
            </a:r>
            <a:br>
              <a:rPr lang="en-US" sz="2000" dirty="0">
                <a:solidFill>
                  <a:schemeClr val="bg1"/>
                </a:solidFill>
                <a:effectLst/>
                <a:latin typeface="Century Gothic" panose="020B0502020202020204" pitchFamily="34" charset="0"/>
              </a:rPr>
            </a:br>
            <a:r>
              <a:rPr lang="en-GB" sz="18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a:t>
            </a:r>
            <a:r>
              <a:rPr lang="en-GB" sz="1800" dirty="0" err="1">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Sohail</a:t>
            </a:r>
            <a:r>
              <a:rPr lang="en-GB" sz="18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et al., 2021).</a:t>
            </a:r>
            <a:br>
              <a:rPr lang="en-US" sz="2000" dirty="0">
                <a:solidFill>
                  <a:schemeClr val="bg1"/>
                </a:solidFill>
                <a:effectLst/>
                <a:latin typeface="Century Gothic" panose="020B0502020202020204" pitchFamily="34" charset="0"/>
              </a:rPr>
            </a:br>
            <a:br>
              <a:rPr lang="en-US" sz="2000" dirty="0">
                <a:solidFill>
                  <a:schemeClr val="bg1"/>
                </a:solidFill>
                <a:effectLst/>
                <a:latin typeface="Century Gothic" panose="020B0502020202020204" pitchFamily="34" charset="0"/>
              </a:rPr>
            </a:br>
            <a:r>
              <a:rPr lang="en-US" sz="2000" dirty="0">
                <a:solidFill>
                  <a:schemeClr val="bg1"/>
                </a:solidFill>
                <a:latin typeface="Century Gothic" panose="020B0502020202020204" pitchFamily="34" charset="0"/>
              </a:rPr>
              <a:t>Pakistan can save a</a:t>
            </a:r>
            <a:r>
              <a:rPr lang="en-US" sz="2000" dirty="0">
                <a:solidFill>
                  <a:schemeClr val="bg1"/>
                </a:solidFill>
                <a:effectLst/>
                <a:latin typeface="Century Gothic" panose="020B0502020202020204" pitchFamily="34" charset="0"/>
              </a:rPr>
              <a:t>pproximately $17.69 billion if </a:t>
            </a:r>
            <a:r>
              <a:rPr lang="en-US" sz="2000" dirty="0">
                <a:solidFill>
                  <a:schemeClr val="bg1"/>
                </a:solidFill>
                <a:latin typeface="Century Gothic" panose="020B0502020202020204" pitchFamily="34" charset="0"/>
              </a:rPr>
              <a:t>energy sector inefficiencies are removed. </a:t>
            </a:r>
            <a:r>
              <a:rPr lang="en-GB" sz="1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(Zhang, 2019)</a:t>
            </a:r>
            <a:br>
              <a:rPr lang="en-US" sz="2000" dirty="0">
                <a:solidFill>
                  <a:schemeClr val="bg1"/>
                </a:solidFill>
                <a:latin typeface="Century Gothic" panose="020B0502020202020204" pitchFamily="34" charset="0"/>
              </a:rPr>
            </a:br>
            <a:br>
              <a:rPr lang="en-US" sz="2000" dirty="0">
                <a:solidFill>
                  <a:schemeClr val="bg1"/>
                </a:solidFill>
                <a:latin typeface="Century Gothic" panose="020B0502020202020204" pitchFamily="34" charset="0"/>
              </a:rPr>
            </a:br>
            <a:br>
              <a:rPr lang="en-US" sz="2000" dirty="0">
                <a:solidFill>
                  <a:schemeClr val="bg1"/>
                </a:solidFill>
                <a:latin typeface="Century Gothic" panose="020B0502020202020204" pitchFamily="34" charset="0"/>
              </a:rPr>
            </a:br>
            <a:br>
              <a:rPr lang="en-US" sz="2000" dirty="0">
                <a:solidFill>
                  <a:schemeClr val="bg1"/>
                </a:solidFill>
                <a:latin typeface="Century Gothic" panose="020B0502020202020204" pitchFamily="34" charset="0"/>
              </a:rPr>
            </a:br>
            <a:br>
              <a:rPr lang="en-US" sz="2000" dirty="0">
                <a:solidFill>
                  <a:schemeClr val="bg1"/>
                </a:solidFill>
                <a:latin typeface="Century Gothic" panose="020B0502020202020204" pitchFamily="34" charset="0"/>
              </a:rPr>
            </a:br>
            <a:endParaRPr lang="en-US" sz="2000" dirty="0">
              <a:solidFill>
                <a:schemeClr val="bg1"/>
              </a:solidFill>
              <a:latin typeface="Century Gothic" panose="020B0502020202020204" pitchFamily="34" charset="0"/>
            </a:endParaRPr>
          </a:p>
        </p:txBody>
      </p:sp>
      <p:sp>
        <p:nvSpPr>
          <p:cNvPr id="23"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a:ln>
                  <a:noFill/>
                </a:ln>
                <a:solidFill>
                  <a:srgbClr val="455F51"/>
                </a:solidFill>
                <a:effectLst/>
                <a:uLnTx/>
                <a:uFillTx/>
                <a:latin typeface="Calibri"/>
                <a:ea typeface="+mn-ea"/>
                <a:cs typeface="+mn-cs"/>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47E519-7BAE-45E4-8CF2-E5A64B9A891A}" type="slidenum">
              <a:rPr kumimoji="0" lang="en-US" sz="1050" b="0" i="0" u="none" strike="noStrike" kern="1200" cap="none" spc="0" normalizeH="0" baseline="0" noProof="0">
                <a:ln>
                  <a:noFill/>
                </a:ln>
                <a:solidFill>
                  <a:srgbClr val="455F5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20</a:t>
            </a:fld>
            <a:endParaRPr kumimoji="0" lang="en-US" sz="1050" b="0" i="0" u="none" strike="noStrike" kern="1200" cap="none" spc="0" normalizeH="0" baseline="0" noProof="0">
              <a:ln>
                <a:noFill/>
              </a:ln>
              <a:solidFill>
                <a:srgbClr val="455F51"/>
              </a:solidFill>
              <a:effectLst/>
              <a:uLnTx/>
              <a:uFillTx/>
              <a:latin typeface="Calibri"/>
              <a:ea typeface="+mn-ea"/>
              <a:cs typeface="+mn-cs"/>
            </a:endParaRPr>
          </a:p>
        </p:txBody>
      </p:sp>
      <p:graphicFrame>
        <p:nvGraphicFramePr>
          <p:cNvPr id="12" name="Chart 11">
            <a:extLst>
              <a:ext uri="{FF2B5EF4-FFF2-40B4-BE49-F238E27FC236}">
                <a16:creationId xmlns:a16="http://schemas.microsoft.com/office/drawing/2014/main" id="{827FDE39-21C0-48E6-880D-4C399EF33DB4}"/>
              </a:ext>
            </a:extLst>
          </p:cNvPr>
          <p:cNvGraphicFramePr>
            <a:graphicFrameLocks/>
          </p:cNvGraphicFramePr>
          <p:nvPr>
            <p:extLst>
              <p:ext uri="{D42A27DB-BD31-4B8C-83A1-F6EECF244321}">
                <p14:modId xmlns:p14="http://schemas.microsoft.com/office/powerpoint/2010/main" val="3916515092"/>
              </p:ext>
            </p:extLst>
          </p:nvPr>
        </p:nvGraphicFramePr>
        <p:xfrm>
          <a:off x="4421086" y="360517"/>
          <a:ext cx="7161265" cy="263502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4AD111D2-7534-495B-AA7A-09EE7F57B7CA}"/>
              </a:ext>
            </a:extLst>
          </p:cNvPr>
          <p:cNvSpPr txBox="1"/>
          <p:nvPr/>
        </p:nvSpPr>
        <p:spPr>
          <a:xfrm>
            <a:off x="4596433" y="3216125"/>
            <a:ext cx="6985918" cy="584775"/>
          </a:xfrm>
          <a:prstGeom prst="rect">
            <a:avLst/>
          </a:prstGeom>
          <a:noFill/>
        </p:spPr>
        <p:txBody>
          <a:bodyPr wrap="square">
            <a:spAutoFit/>
          </a:bodyPr>
          <a:lstStyle/>
          <a:p>
            <a:r>
              <a:rPr lang="en-US" sz="1600" u="sng" dirty="0">
                <a:effectLst/>
                <a:latin typeface="Century Gothic" panose="020B0502020202020204" pitchFamily="34" charset="0"/>
              </a:rPr>
              <a:t>Reducing energy and transportation sector inefficiencies can finance green recovery </a:t>
            </a:r>
            <a:endParaRPr lang="en-PK" sz="1600" u="sng" dirty="0">
              <a:latin typeface="Century Gothic" panose="020B0502020202020204" pitchFamily="34" charset="0"/>
            </a:endParaRPr>
          </a:p>
        </p:txBody>
      </p:sp>
      <p:graphicFrame>
        <p:nvGraphicFramePr>
          <p:cNvPr id="16" name="Chart 15">
            <a:extLst>
              <a:ext uri="{FF2B5EF4-FFF2-40B4-BE49-F238E27FC236}">
                <a16:creationId xmlns:a16="http://schemas.microsoft.com/office/drawing/2014/main" id="{512D8B23-113F-4606-B545-440F5E22C006}"/>
              </a:ext>
            </a:extLst>
          </p:cNvPr>
          <p:cNvGraphicFramePr>
            <a:graphicFrameLocks/>
          </p:cNvGraphicFramePr>
          <p:nvPr>
            <p:extLst>
              <p:ext uri="{D42A27DB-BD31-4B8C-83A1-F6EECF244321}">
                <p14:modId xmlns:p14="http://schemas.microsoft.com/office/powerpoint/2010/main" val="2170883909"/>
              </p:ext>
            </p:extLst>
          </p:nvPr>
        </p:nvGraphicFramePr>
        <p:xfrm>
          <a:off x="4421086" y="3905633"/>
          <a:ext cx="7340747" cy="2598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0112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265044" y="914009"/>
            <a:ext cx="3586036" cy="5646208"/>
          </a:xfrm>
        </p:spPr>
        <p:txBody>
          <a:bodyPr vert="horz" lIns="91440" tIns="45720" rIns="91440" bIns="45720" rtlCol="0" anchor="ctr">
            <a:normAutofit/>
          </a:bodyPr>
          <a:lstStyle/>
          <a:p>
            <a: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Where will the money come from? The long term case</a:t>
            </a: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b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br>
            <a:r>
              <a:rPr lang="en-GB" sz="2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t>
            </a:r>
            <a:r>
              <a:rPr lang="en-GB" sz="2800" dirty="0">
                <a:solidFill>
                  <a:schemeClr val="bg1"/>
                </a:solidFill>
                <a:effectLst/>
                <a:latin typeface="Century Gothic" panose="020B0502020202020204" pitchFamily="34" charset="0"/>
                <a:ea typeface="Times New Roman" panose="02020603050405020304" pitchFamily="18" charset="0"/>
              </a:rPr>
              <a:t>Raising Exports To 14.80 Percent of the GDP Can Bring in An Additional $19.19 Billion Annually, in the Medium to Long Run</a:t>
            </a:r>
            <a:br>
              <a:rPr lang="en-PK" sz="2800" dirty="0">
                <a:solidFill>
                  <a:schemeClr val="bg1"/>
                </a:solidFill>
                <a:effectLst/>
                <a:latin typeface="Century Gothic" panose="020B0502020202020204" pitchFamily="34" charset="0"/>
                <a:ea typeface="Times New Roman" panose="02020603050405020304" pitchFamily="18" charset="0"/>
              </a:rPr>
            </a:br>
            <a:br>
              <a:rPr lang="en-PK" sz="2800" dirty="0">
                <a:solidFill>
                  <a:schemeClr val="bg1"/>
                </a:solidFill>
                <a:effectLst/>
                <a:latin typeface="Century Gothic" panose="020B0502020202020204" pitchFamily="34" charset="0"/>
                <a:ea typeface="Times New Roman" panose="02020603050405020304" pitchFamily="18" charset="0"/>
              </a:rPr>
            </a:br>
            <a:endParaRPr lang="en-US" sz="2800" dirty="0">
              <a:solidFill>
                <a:schemeClr val="bg1"/>
              </a:solidFill>
              <a:latin typeface="Century Gothic" panose="020B0502020202020204" pitchFamily="34" charset="0"/>
            </a:endParaRPr>
          </a:p>
        </p:txBody>
      </p:sp>
      <p:sp>
        <p:nvSpPr>
          <p:cNvPr id="23"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a:ln>
                  <a:noFill/>
                </a:ln>
                <a:solidFill>
                  <a:srgbClr val="455F51"/>
                </a:solidFill>
                <a:effectLst/>
                <a:uLnTx/>
                <a:uFillTx/>
                <a:latin typeface="Calibri"/>
                <a:ea typeface="+mn-ea"/>
                <a:cs typeface="+mn-cs"/>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47E519-7BAE-45E4-8CF2-E5A64B9A891A}" type="slidenum">
              <a:rPr kumimoji="0" lang="en-US" sz="1050" b="0" i="0" u="none" strike="noStrike" kern="1200" cap="none" spc="0" normalizeH="0" baseline="0" noProof="0">
                <a:ln>
                  <a:noFill/>
                </a:ln>
                <a:solidFill>
                  <a:srgbClr val="455F5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21</a:t>
            </a:fld>
            <a:endParaRPr kumimoji="0" lang="en-US" sz="1050" b="0" i="0" u="none" strike="noStrike" kern="1200" cap="none" spc="0" normalizeH="0" baseline="0" noProof="0">
              <a:ln>
                <a:noFill/>
              </a:ln>
              <a:solidFill>
                <a:srgbClr val="455F51"/>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ABA76CE2-46FC-4EA5-ACDF-47A8A2E61D14}"/>
              </a:ext>
            </a:extLst>
          </p:cNvPr>
          <p:cNvSpPr txBox="1"/>
          <p:nvPr/>
        </p:nvSpPr>
        <p:spPr>
          <a:xfrm>
            <a:off x="4239797" y="351234"/>
            <a:ext cx="7687159" cy="400110"/>
          </a:xfrm>
          <a:prstGeom prst="rect">
            <a:avLst/>
          </a:prstGeom>
          <a:noFill/>
        </p:spPr>
        <p:txBody>
          <a:bodyPr wrap="square">
            <a:spAutoFit/>
          </a:bodyPr>
          <a:lstStyle/>
          <a:p>
            <a:pPr marL="228600" indent="-182880"/>
            <a:r>
              <a:rPr lang="en-GB" sz="2000" b="1" dirty="0">
                <a:solidFill>
                  <a:srgbClr val="4472C4"/>
                </a:solidFill>
                <a:effectLst/>
                <a:latin typeface="Century Gothic" panose="020B0502020202020204" pitchFamily="34" charset="0"/>
                <a:ea typeface="Times New Roman" panose="02020603050405020304" pitchFamily="18" charset="0"/>
              </a:rPr>
              <a:t> </a:t>
            </a:r>
            <a:endParaRPr lang="en-PK" sz="2000" dirty="0">
              <a:solidFill>
                <a:srgbClr val="44546A"/>
              </a:solidFill>
              <a:effectLst/>
              <a:latin typeface="Century Gothic" panose="020B0502020202020204" pitchFamily="34" charset="0"/>
              <a:ea typeface="Times New Roman" panose="02020603050405020304" pitchFamily="18" charset="0"/>
            </a:endParaRPr>
          </a:p>
        </p:txBody>
      </p:sp>
      <p:graphicFrame>
        <p:nvGraphicFramePr>
          <p:cNvPr id="10" name="Chart 9">
            <a:extLst>
              <a:ext uri="{FF2B5EF4-FFF2-40B4-BE49-F238E27FC236}">
                <a16:creationId xmlns:a16="http://schemas.microsoft.com/office/drawing/2014/main" id="{E49A89B1-3EFF-49D0-BE91-B65482FE6EF2}"/>
              </a:ext>
            </a:extLst>
          </p:cNvPr>
          <p:cNvGraphicFramePr>
            <a:graphicFrameLocks/>
          </p:cNvGraphicFramePr>
          <p:nvPr>
            <p:extLst>
              <p:ext uri="{D42A27DB-BD31-4B8C-83A1-F6EECF244321}">
                <p14:modId xmlns:p14="http://schemas.microsoft.com/office/powerpoint/2010/main" val="1575865678"/>
              </p:ext>
            </p:extLst>
          </p:nvPr>
        </p:nvGraphicFramePr>
        <p:xfrm>
          <a:off x="4239797" y="699708"/>
          <a:ext cx="7490085" cy="35674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AFBA3B8B-0762-4E1D-A229-5EB9AF5ED29C}"/>
              </a:ext>
            </a:extLst>
          </p:cNvPr>
          <p:cNvGraphicFramePr/>
          <p:nvPr>
            <p:extLst>
              <p:ext uri="{D42A27DB-BD31-4B8C-83A1-F6EECF244321}">
                <p14:modId xmlns:p14="http://schemas.microsoft.com/office/powerpoint/2010/main" val="1282882691"/>
              </p:ext>
            </p:extLst>
          </p:nvPr>
        </p:nvGraphicFramePr>
        <p:xfrm>
          <a:off x="4293070" y="4894641"/>
          <a:ext cx="6692267" cy="126365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A00BA403-5D5D-4586-8997-E0840B99CA27}"/>
              </a:ext>
            </a:extLst>
          </p:cNvPr>
          <p:cNvSpPr txBox="1"/>
          <p:nvPr/>
        </p:nvSpPr>
        <p:spPr>
          <a:xfrm>
            <a:off x="4742017" y="4525309"/>
            <a:ext cx="6096000" cy="338554"/>
          </a:xfrm>
          <a:prstGeom prst="rect">
            <a:avLst/>
          </a:prstGeom>
          <a:noFill/>
        </p:spPr>
        <p:txBody>
          <a:bodyPr wrap="square">
            <a:spAutoFit/>
          </a:bodyPr>
          <a:lstStyle/>
          <a:p>
            <a:pPr algn="ctr">
              <a:spcBef>
                <a:spcPts val="1200"/>
              </a:spcBef>
            </a:pPr>
            <a:r>
              <a:rPr lang="en-GB" sz="1600" dirty="0">
                <a:effectLst/>
                <a:latin typeface="Century Gothic" panose="020B0502020202020204" pitchFamily="34" charset="0"/>
                <a:ea typeface="Times New Roman" panose="02020603050405020304" pitchFamily="18" charset="0"/>
              </a:rPr>
              <a:t>Annual Additional Resources Available through Exports</a:t>
            </a:r>
            <a:endParaRPr lang="en-PK" sz="28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484274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132080" y="605896"/>
            <a:ext cx="3601720" cy="5646208"/>
          </a:xfrm>
        </p:spPr>
        <p:txBody>
          <a:bodyPr vert="horz" lIns="91440" tIns="45720" rIns="91440" bIns="45720" rtlCol="0" anchor="ctr">
            <a:normAutofit fontScale="90000"/>
          </a:bodyPr>
          <a:lstStyle/>
          <a:p>
            <a:r>
              <a:rPr lang="en-US" sz="3600" dirty="0">
                <a:solidFill>
                  <a:srgbClr val="FFFFFF"/>
                </a:solidFill>
                <a:latin typeface="Century Gothic" panose="020B0502020202020204" pitchFamily="34" charset="0"/>
              </a:rPr>
              <a:t>Pakistan needs some innovative thinking on climate finance.</a:t>
            </a:r>
            <a:br>
              <a:rPr lang="en-US" sz="3600" dirty="0">
                <a:solidFill>
                  <a:srgbClr val="FFFFFF"/>
                </a:solidFill>
                <a:latin typeface="Century Gothic" panose="020B0502020202020204" pitchFamily="34" charset="0"/>
              </a:rPr>
            </a:br>
            <a:br>
              <a:rPr lang="en-US" sz="3600" dirty="0">
                <a:solidFill>
                  <a:srgbClr val="FFFFFF"/>
                </a:solidFill>
                <a:latin typeface="Century Gothic" panose="020B0502020202020204" pitchFamily="34" charset="0"/>
              </a:rPr>
            </a:br>
            <a:r>
              <a:rPr lang="en-US" sz="3600" dirty="0">
                <a:solidFill>
                  <a:srgbClr val="FFFFFF"/>
                </a:solidFill>
                <a:latin typeface="Century Gothic" panose="020B0502020202020204" pitchFamily="34" charset="0"/>
              </a:rPr>
              <a:t> It has taken steps for recovery, keeping environmental objectives in mind </a:t>
            </a:r>
            <a:br>
              <a:rPr lang="en-US" sz="3600" dirty="0">
                <a:solidFill>
                  <a:srgbClr val="FFFFFF"/>
                </a:solidFill>
                <a:latin typeface="Century Gothic" panose="020B0502020202020204" pitchFamily="34" charset="0"/>
              </a:rPr>
            </a:br>
            <a:br>
              <a:rPr lang="en-US" sz="3600" dirty="0">
                <a:solidFill>
                  <a:srgbClr val="FFFFFF"/>
                </a:solidFill>
                <a:latin typeface="Century Gothic" panose="020B0502020202020204" pitchFamily="34" charset="0"/>
              </a:rPr>
            </a:br>
            <a:r>
              <a:rPr lang="en-US" sz="3600" dirty="0">
                <a:solidFill>
                  <a:srgbClr val="FFFFFF"/>
                </a:solidFill>
                <a:latin typeface="Century Gothic" panose="020B0502020202020204" pitchFamily="34" charset="0"/>
              </a:rPr>
              <a:t>(Javed, S., A. (2021)</a:t>
            </a:r>
          </a:p>
        </p:txBody>
      </p:sp>
      <p:sp>
        <p:nvSpPr>
          <p:cNvPr id="23"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E5F6EE5D-193D-4F30-A86E-2637E22CB2CE}"/>
              </a:ext>
            </a:extLst>
          </p:cNvPr>
          <p:cNvSpPr txBox="1"/>
          <p:nvPr/>
        </p:nvSpPr>
        <p:spPr>
          <a:xfrm>
            <a:off x="4543161" y="520171"/>
            <a:ext cx="6782063" cy="5646208"/>
          </a:xfrm>
          <a:prstGeom prst="rect">
            <a:avLst/>
          </a:prstGeom>
        </p:spPr>
        <p:txBody>
          <a:bodyPr vert="horz" lIns="0" tIns="45720" rIns="0" bIns="45720" rtlCol="0" anchor="ctr">
            <a:normAutofit fontScale="92500" lnSpcReduction="10000"/>
          </a:bodyPr>
          <a:lstStyle/>
          <a:p>
            <a:pPr marL="0" marR="0" lvl="0"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kumimoji="0" lang="en-US" sz="24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1. </a:t>
            </a:r>
            <a:r>
              <a:rPr kumimoji="0" lang="en-US" sz="2400" b="0" i="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The Green Stimulus Package (2020)</a:t>
            </a:r>
          </a:p>
          <a:p>
            <a:pPr marL="457200" marR="0" lvl="1"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a. Expanding on the ‘10 Billion Tree Tsunami’</a:t>
            </a:r>
          </a:p>
          <a:p>
            <a:pPr marL="914400" marR="0" lvl="2" indent="0" algn="l" defTabSz="914400" rtl="0" eaLnBrk="1" fontAlgn="auto" latinLnBrk="0" hangingPunct="1">
              <a:lnSpc>
                <a:spcPct val="90000"/>
              </a:lnSpc>
              <a:spcBef>
                <a:spcPts val="0"/>
              </a:spcBef>
              <a:spcAft>
                <a:spcPts val="1200"/>
              </a:spcAft>
              <a:buClr>
                <a:srgbClr val="99CB38"/>
              </a:buClr>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*85,000 jobs so far, (115,000 additional placements expected) (WEF, 2020)</a:t>
            </a:r>
          </a:p>
          <a:p>
            <a:pPr marL="914400" marR="0" lvl="2"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*The World Bank also pledged $120 million this year (2021)</a:t>
            </a:r>
          </a:p>
          <a:p>
            <a:pPr marL="0" marR="0" lvl="0"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kumimoji="0" lang="en-US" sz="24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2. </a:t>
            </a:r>
            <a:r>
              <a:rPr kumimoji="0" lang="en-US" sz="2400" b="0" i="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Green Euro Bond</a:t>
            </a:r>
          </a:p>
          <a:p>
            <a:pPr marL="457200" marR="0" lvl="1"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	*WAPDA already raised  USD 500 million</a:t>
            </a:r>
          </a:p>
          <a:p>
            <a:pPr marL="0" marR="0" lvl="0"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kumimoji="0" lang="en-US" sz="24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3. </a:t>
            </a:r>
            <a:r>
              <a:rPr kumimoji="0" lang="en-US" sz="2400" b="0" i="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Debt for Nature’ Scheme/Debt Swaps</a:t>
            </a:r>
          </a:p>
          <a:p>
            <a:pPr marL="0" marR="0" lvl="0" indent="0" algn="l" defTabSz="914400" rtl="0" eaLnBrk="1" fontAlgn="auto" latinLnBrk="0" hangingPunct="1">
              <a:lnSpc>
                <a:spcPct val="90000"/>
              </a:lnSpc>
              <a:spcBef>
                <a:spcPts val="0"/>
              </a:spcBef>
              <a:spcAft>
                <a:spcPts val="1200"/>
              </a:spcAft>
              <a:buClr>
                <a:srgbClr val="99CB38"/>
              </a:buClr>
              <a:buSzTx/>
              <a:buFontTx/>
              <a:buNone/>
              <a:tabLst/>
              <a:defRPr/>
            </a:pPr>
            <a:r>
              <a:rPr kumimoji="0" lang="en-US" sz="2400" b="0" i="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	*</a:t>
            </a: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Pakistan has signed/signing agreement with UK,  Canada, Germany, Italy for debt swaps. </a:t>
            </a:r>
          </a:p>
          <a:p>
            <a:pPr marL="0" marR="0" lvl="0"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4. </a:t>
            </a:r>
            <a:r>
              <a:rPr kumimoji="0" lang="en-US" sz="2400" b="0" i="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Ecosystem Restoration Fund (ERF)</a:t>
            </a:r>
          </a:p>
          <a:p>
            <a:pPr marL="0" marR="0" lvl="0"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	*Launched in 2019 is umbrella program for 	10 billion Tree project </a:t>
            </a:r>
          </a:p>
        </p:txBody>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a:ln>
                  <a:noFill/>
                </a:ln>
                <a:solidFill>
                  <a:srgbClr val="455F51"/>
                </a:solidFill>
                <a:effectLst/>
                <a:uLnTx/>
                <a:uFillTx/>
                <a:latin typeface="Calibri"/>
                <a:ea typeface="+mn-ea"/>
                <a:cs typeface="+mn-cs"/>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47E519-7BAE-45E4-8CF2-E5A64B9A891A}" type="slidenum">
              <a:rPr kumimoji="0" lang="en-US" sz="1050" b="0" i="0" u="none" strike="noStrike" kern="1200" cap="none" spc="0" normalizeH="0" baseline="0" noProof="0">
                <a:ln>
                  <a:noFill/>
                </a:ln>
                <a:solidFill>
                  <a:srgbClr val="455F5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22</a:t>
            </a:fld>
            <a:endParaRPr kumimoji="0" lang="en-US" sz="1050" b="0" i="0" u="none" strike="noStrike" kern="1200" cap="none" spc="0" normalizeH="0" baseline="0" noProof="0">
              <a:ln>
                <a:noFill/>
              </a:ln>
              <a:solidFill>
                <a:srgbClr val="455F51"/>
              </a:solidFill>
              <a:effectLst/>
              <a:uLnTx/>
              <a:uFillTx/>
              <a:latin typeface="Calibri"/>
              <a:ea typeface="+mn-ea"/>
              <a:cs typeface="+mn-cs"/>
            </a:endParaRPr>
          </a:p>
        </p:txBody>
      </p:sp>
    </p:spTree>
    <p:extLst>
      <p:ext uri="{BB962C8B-B14F-4D97-AF65-F5344CB8AC3E}">
        <p14:creationId xmlns:p14="http://schemas.microsoft.com/office/powerpoint/2010/main" val="3595286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132080" y="605896"/>
            <a:ext cx="3601720" cy="5646208"/>
          </a:xfrm>
        </p:spPr>
        <p:txBody>
          <a:bodyPr vert="horz" lIns="91440" tIns="45720" rIns="91440" bIns="45720" rtlCol="0" anchor="ctr">
            <a:normAutofit/>
          </a:bodyPr>
          <a:lstStyle/>
          <a:p>
            <a:r>
              <a:rPr lang="en-US" sz="2800" dirty="0">
                <a:solidFill>
                  <a:srgbClr val="FFFFFF"/>
                </a:solidFill>
                <a:latin typeface="Century Gothic" panose="020B0502020202020204" pitchFamily="34" charset="0"/>
              </a:rPr>
              <a:t>Major challenges ahead, requiring investment in people </a:t>
            </a:r>
            <a:br>
              <a:rPr lang="en-US" sz="2800" dirty="0">
                <a:solidFill>
                  <a:srgbClr val="FFFFFF"/>
                </a:solidFill>
                <a:latin typeface="Century Gothic" panose="020B0502020202020204" pitchFamily="34" charset="0"/>
              </a:rPr>
            </a:br>
            <a:br>
              <a:rPr lang="en-US" sz="2800" dirty="0">
                <a:solidFill>
                  <a:srgbClr val="FFFFFF"/>
                </a:solidFill>
                <a:latin typeface="Century Gothic" panose="020B0502020202020204" pitchFamily="34" charset="0"/>
              </a:rPr>
            </a:br>
            <a:r>
              <a:rPr lang="en-US" sz="2800" dirty="0">
                <a:solidFill>
                  <a:srgbClr val="FFFFFF"/>
                </a:solidFill>
                <a:latin typeface="Century Gothic" panose="020B0502020202020204" pitchFamily="34" charset="0"/>
              </a:rPr>
              <a:t>My colleague Dr. Dawn will demonstrate the gains from different policy measure this work has identified, with top priority of investing in people  </a:t>
            </a:r>
          </a:p>
        </p:txBody>
      </p:sp>
      <p:sp>
        <p:nvSpPr>
          <p:cNvPr id="23"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E5F6EE5D-193D-4F30-A86E-2637E22CB2CE}"/>
              </a:ext>
            </a:extLst>
          </p:cNvPr>
          <p:cNvSpPr txBox="1"/>
          <p:nvPr/>
        </p:nvSpPr>
        <p:spPr>
          <a:xfrm>
            <a:off x="4353339" y="278296"/>
            <a:ext cx="7543800" cy="6351103"/>
          </a:xfrm>
          <a:prstGeom prst="rect">
            <a:avLst/>
          </a:prstGeom>
        </p:spPr>
        <p:txBody>
          <a:bodyPr vert="horz" lIns="0" tIns="45720" rIns="0" bIns="45720" rtlCol="0" anchor="ctr">
            <a:normAutofit fontScale="85000" lnSpcReduction="20000"/>
          </a:bodyPr>
          <a:lstStyle/>
          <a:p>
            <a:pPr marL="0" marR="0" lvl="0"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kumimoji="0" lang="en-US" sz="280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1. Remittances may slow down (going back to average trend, even may be lower). This will worsen the current account further; pressure on rupee; inflation </a:t>
            </a:r>
          </a:p>
          <a:p>
            <a:pPr marL="0" marR="0" lvl="0"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kumimoji="0" lang="en-US" sz="280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2. The monetary policy is changing direction, rather it has already changed </a:t>
            </a:r>
          </a:p>
          <a:p>
            <a:pPr marL="0" marR="0" lvl="0"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lang="en-US" sz="2800" dirty="0">
                <a:solidFill>
                  <a:prstClr val="black">
                    <a:lumMod val="75000"/>
                    <a:lumOff val="25000"/>
                  </a:prstClr>
                </a:solidFill>
                <a:latin typeface="Century Gothic" panose="020B0502020202020204" pitchFamily="34" charset="0"/>
              </a:rPr>
              <a:t>	increase in policy rate eats up gains from 	fiscal 	policy measures (Javed, S. A. 2021)</a:t>
            </a:r>
            <a:endParaRPr kumimoji="0" lang="en-US" sz="280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ndParaRPr>
          </a:p>
          <a:p>
            <a:pPr marL="0" marR="0" lvl="0"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lang="en-US" sz="2800" dirty="0">
                <a:solidFill>
                  <a:prstClr val="black">
                    <a:lumMod val="75000"/>
                    <a:lumOff val="25000"/>
                  </a:prstClr>
                </a:solidFill>
                <a:latin typeface="Century Gothic" panose="020B0502020202020204" pitchFamily="34" charset="0"/>
              </a:rPr>
              <a:t>3. IMF program (short term trade off)</a:t>
            </a:r>
          </a:p>
          <a:p>
            <a:pPr marL="0" marR="0" lvl="0"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kumimoji="0" lang="en-US" sz="280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	-limited spending </a:t>
            </a:r>
            <a:r>
              <a:rPr lang="en-US" sz="2800" dirty="0">
                <a:solidFill>
                  <a:prstClr val="black">
                    <a:lumMod val="75000"/>
                    <a:lumOff val="25000"/>
                  </a:prstClr>
                </a:solidFill>
                <a:latin typeface="Century Gothic" panose="020B0502020202020204" pitchFamily="34" charset="0"/>
              </a:rPr>
              <a:t>options </a:t>
            </a:r>
          </a:p>
          <a:p>
            <a:pPr marL="0" marR="0" lvl="0"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kumimoji="0" lang="en-US" sz="280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	-slow growth</a:t>
            </a:r>
            <a:r>
              <a:rPr lang="en-US" sz="2800" dirty="0">
                <a:solidFill>
                  <a:prstClr val="black">
                    <a:lumMod val="75000"/>
                    <a:lumOff val="25000"/>
                  </a:prstClr>
                </a:solidFill>
                <a:latin typeface="Century Gothic" panose="020B0502020202020204" pitchFamily="34" charset="0"/>
              </a:rPr>
              <a:t>, higher inflation </a:t>
            </a:r>
          </a:p>
          <a:p>
            <a:pPr marL="0" marR="0" lvl="0"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lang="en-US" sz="2800" dirty="0">
                <a:solidFill>
                  <a:prstClr val="black">
                    <a:lumMod val="75000"/>
                    <a:lumOff val="25000"/>
                  </a:prstClr>
                </a:solidFill>
                <a:latin typeface="Century Gothic" panose="020B0502020202020204" pitchFamily="34" charset="0"/>
              </a:rPr>
              <a:t>One immediate relief to the marginalized and poor can be </a:t>
            </a:r>
            <a:r>
              <a:rPr lang="en-US" sz="2800" dirty="0">
                <a:solidFill>
                  <a:schemeClr val="accent2"/>
                </a:solidFill>
                <a:latin typeface="Century Gothic" panose="020B0502020202020204" pitchFamily="34" charset="0"/>
              </a:rPr>
              <a:t>targeted subsidies using NSER. </a:t>
            </a:r>
          </a:p>
          <a:p>
            <a:pPr marL="0" marR="0" lvl="0"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lang="en-US" sz="2800" dirty="0">
                <a:solidFill>
                  <a:prstClr val="black">
                    <a:lumMod val="75000"/>
                    <a:lumOff val="25000"/>
                  </a:prstClr>
                </a:solidFill>
                <a:latin typeface="Century Gothic" panose="020B0502020202020204" pitchFamily="34" charset="0"/>
              </a:rPr>
              <a:t>In medium term; Pakistan needs to </a:t>
            </a:r>
            <a:r>
              <a:rPr lang="en-US" sz="2800" dirty="0">
                <a:solidFill>
                  <a:schemeClr val="accent2"/>
                </a:solidFill>
                <a:latin typeface="Century Gothic" panose="020B0502020202020204" pitchFamily="34" charset="0"/>
              </a:rPr>
              <a:t>move towards universal social protection. </a:t>
            </a:r>
          </a:p>
          <a:p>
            <a:pPr marL="0" marR="0" lvl="0" indent="0" algn="l" defTabSz="914400" rtl="0" eaLnBrk="1" fontAlgn="auto" latinLnBrk="0" hangingPunct="1">
              <a:lnSpc>
                <a:spcPct val="90000"/>
              </a:lnSpc>
              <a:spcBef>
                <a:spcPts val="0"/>
              </a:spcBef>
              <a:spcAft>
                <a:spcPts val="1200"/>
              </a:spcAft>
              <a:buClr>
                <a:srgbClr val="99CB38"/>
              </a:buClr>
              <a:buSzTx/>
              <a:buFont typeface="Calibri" panose="020F0502020204030204" pitchFamily="34" charset="0"/>
              <a:buNone/>
              <a:tabLst/>
              <a:defRPr/>
            </a:pPr>
            <a:r>
              <a:rPr lang="en-US" sz="2800" dirty="0">
                <a:solidFill>
                  <a:prstClr val="black">
                    <a:lumMod val="75000"/>
                    <a:lumOff val="25000"/>
                  </a:prstClr>
                </a:solidFill>
                <a:latin typeface="Century Gothic" panose="020B0502020202020204" pitchFamily="34" charset="0"/>
              </a:rPr>
              <a:t>In the long run, </a:t>
            </a:r>
            <a:r>
              <a:rPr lang="en-US" sz="2800" dirty="0">
                <a:solidFill>
                  <a:schemeClr val="accent2"/>
                </a:solidFill>
                <a:latin typeface="Century Gothic" panose="020B0502020202020204" pitchFamily="34" charset="0"/>
              </a:rPr>
              <a:t>investments in health, education, skills development </a:t>
            </a:r>
            <a:r>
              <a:rPr lang="en-US" sz="2800" dirty="0">
                <a:solidFill>
                  <a:prstClr val="black">
                    <a:lumMod val="75000"/>
                    <a:lumOff val="25000"/>
                  </a:prstClr>
                </a:solidFill>
                <a:latin typeface="Century Gothic" panose="020B0502020202020204" pitchFamily="34" charset="0"/>
              </a:rPr>
              <a:t>will be key to create a resilient economy. </a:t>
            </a:r>
            <a:endParaRPr kumimoji="0" lang="en-US" sz="280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ndParaRPr>
          </a:p>
        </p:txBody>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89602"/>
            <a:ext cx="5105169"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a:ln>
                  <a:noFill/>
                </a:ln>
                <a:solidFill>
                  <a:srgbClr val="455F51"/>
                </a:solidFill>
                <a:effectLst/>
                <a:uLnTx/>
                <a:uFillTx/>
                <a:latin typeface="Calibri"/>
                <a:ea typeface="+mn-ea"/>
                <a:cs typeface="+mn-cs"/>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47E519-7BAE-45E4-8CF2-E5A64B9A891A}" type="slidenum">
              <a:rPr kumimoji="0" lang="en-US" sz="1050" b="0" i="0" u="none" strike="noStrike" kern="1200" cap="none" spc="0" normalizeH="0" baseline="0" noProof="0">
                <a:ln>
                  <a:noFill/>
                </a:ln>
                <a:solidFill>
                  <a:srgbClr val="455F5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23</a:t>
            </a:fld>
            <a:endParaRPr kumimoji="0" lang="en-US" sz="1050" b="0" i="0" u="none" strike="noStrike" kern="1200" cap="none" spc="0" normalizeH="0" baseline="0" noProof="0">
              <a:ln>
                <a:noFill/>
              </a:ln>
              <a:solidFill>
                <a:srgbClr val="455F51"/>
              </a:solidFill>
              <a:effectLst/>
              <a:uLnTx/>
              <a:uFillTx/>
              <a:latin typeface="Calibri"/>
              <a:ea typeface="+mn-ea"/>
              <a:cs typeface="+mn-cs"/>
            </a:endParaRPr>
          </a:p>
        </p:txBody>
      </p:sp>
    </p:spTree>
    <p:extLst>
      <p:ext uri="{BB962C8B-B14F-4D97-AF65-F5344CB8AC3E}">
        <p14:creationId xmlns:p14="http://schemas.microsoft.com/office/powerpoint/2010/main" val="4256696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F24B31-6180-480A-A694-1A309EE24E93}"/>
              </a:ext>
            </a:extLst>
          </p:cNvPr>
          <p:cNvSpPr>
            <a:spLocks noGrp="1"/>
          </p:cNvSpPr>
          <p:nvPr>
            <p:ph idx="1"/>
          </p:nvPr>
        </p:nvSpPr>
        <p:spPr>
          <a:xfrm>
            <a:off x="1257300" y="398215"/>
            <a:ext cx="10287000" cy="1188227"/>
          </a:xfrm>
        </p:spPr>
        <p:txBody>
          <a:bodyPr>
            <a:normAutofit fontScale="62500" lnSpcReduction="20000"/>
          </a:bodyPr>
          <a:lstStyle/>
          <a:p>
            <a:r>
              <a:rPr lang="en-US" sz="5400" b="1" dirty="0">
                <a:latin typeface="IBM Plex Serif" panose="02060503050406000203" pitchFamily="18" charset="0"/>
              </a:rPr>
              <a:t>Thanks! </a:t>
            </a:r>
          </a:p>
          <a:p>
            <a:r>
              <a:rPr lang="en-US" sz="5400" dirty="0">
                <a:latin typeface="IBM Plex Serif" panose="02060503050406000203" pitchFamily="18" charset="0"/>
              </a:rPr>
              <a:t>Here is some of our recent work on economic recovery </a:t>
            </a:r>
            <a:endParaRPr lang="en-PK" sz="5400" dirty="0">
              <a:latin typeface="IBM Plex Serif" panose="02060503050406000203" pitchFamily="18" charset="0"/>
            </a:endParaRPr>
          </a:p>
        </p:txBody>
      </p:sp>
      <p:sp>
        <p:nvSpPr>
          <p:cNvPr id="4" name="Footer Placeholder 3">
            <a:extLst>
              <a:ext uri="{FF2B5EF4-FFF2-40B4-BE49-F238E27FC236}">
                <a16:creationId xmlns:a16="http://schemas.microsoft.com/office/drawing/2014/main" id="{13F6C5C2-2843-4D49-89B3-06DF73BB0562}"/>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a:ea typeface="+mn-ea"/>
                <a:cs typeface="+mn-cs"/>
              </a:rPr>
              <a:t>Sustainable Development Policy Institute</a:t>
            </a:r>
            <a:endParaRPr kumimoji="0" lang="en-US"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9B43F0D-4DFD-4D8A-B7D8-84117D47F7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7E519-7BAE-45E4-8CF2-E5A64B9A891A}"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AutoShape 2">
            <a:extLst>
              <a:ext uri="{FF2B5EF4-FFF2-40B4-BE49-F238E27FC236}">
                <a16:creationId xmlns:a16="http://schemas.microsoft.com/office/drawing/2014/main" id="{52F78AEA-69E7-4B96-8218-AF03EA5A9DD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PK"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D5CF7DE7-4E1C-4E66-88AF-DDF4C5C8B86D}"/>
              </a:ext>
            </a:extLst>
          </p:cNvPr>
          <p:cNvPicPr>
            <a:picLocks noChangeAspect="1"/>
          </p:cNvPicPr>
          <p:nvPr/>
        </p:nvPicPr>
        <p:blipFill>
          <a:blip r:embed="rId2"/>
          <a:stretch>
            <a:fillRect/>
          </a:stretch>
        </p:blipFill>
        <p:spPr>
          <a:xfrm>
            <a:off x="308612" y="1730374"/>
            <a:ext cx="1901189" cy="4531149"/>
          </a:xfrm>
          <a:prstGeom prst="rect">
            <a:avLst/>
          </a:prstGeom>
        </p:spPr>
      </p:pic>
      <p:pic>
        <p:nvPicPr>
          <p:cNvPr id="7" name="Picture 6">
            <a:extLst>
              <a:ext uri="{FF2B5EF4-FFF2-40B4-BE49-F238E27FC236}">
                <a16:creationId xmlns:a16="http://schemas.microsoft.com/office/drawing/2014/main" id="{B451356E-D694-4FAD-BB5D-DB7A5569D3F0}"/>
              </a:ext>
            </a:extLst>
          </p:cNvPr>
          <p:cNvPicPr>
            <a:picLocks noChangeAspect="1"/>
          </p:cNvPicPr>
          <p:nvPr/>
        </p:nvPicPr>
        <p:blipFill>
          <a:blip r:embed="rId3"/>
          <a:stretch>
            <a:fillRect/>
          </a:stretch>
        </p:blipFill>
        <p:spPr>
          <a:xfrm>
            <a:off x="2043755" y="1730374"/>
            <a:ext cx="2182805" cy="4566814"/>
          </a:xfrm>
          <a:prstGeom prst="rect">
            <a:avLst/>
          </a:prstGeom>
        </p:spPr>
      </p:pic>
      <p:sp>
        <p:nvSpPr>
          <p:cNvPr id="9" name="AutoShape 4">
            <a:extLst>
              <a:ext uri="{FF2B5EF4-FFF2-40B4-BE49-F238E27FC236}">
                <a16:creationId xmlns:a16="http://schemas.microsoft.com/office/drawing/2014/main" id="{8112D4B1-1C2F-417B-BB17-7A8EA6DE402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PK"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D311478C-AFE0-4FCA-9F1A-A38B41EB0F82}"/>
              </a:ext>
            </a:extLst>
          </p:cNvPr>
          <p:cNvPicPr>
            <a:picLocks noChangeAspect="1"/>
          </p:cNvPicPr>
          <p:nvPr/>
        </p:nvPicPr>
        <p:blipFill>
          <a:blip r:embed="rId4"/>
          <a:stretch>
            <a:fillRect/>
          </a:stretch>
        </p:blipFill>
        <p:spPr>
          <a:xfrm>
            <a:off x="4283131" y="1818711"/>
            <a:ext cx="1787424" cy="4476820"/>
          </a:xfrm>
          <a:prstGeom prst="rect">
            <a:avLst/>
          </a:prstGeom>
        </p:spPr>
      </p:pic>
      <p:sp>
        <p:nvSpPr>
          <p:cNvPr id="12" name="Content Placeholder 2">
            <a:extLst>
              <a:ext uri="{FF2B5EF4-FFF2-40B4-BE49-F238E27FC236}">
                <a16:creationId xmlns:a16="http://schemas.microsoft.com/office/drawing/2014/main" id="{CB19FB52-C3EE-498C-82C6-D75292CD26AC}"/>
              </a:ext>
            </a:extLst>
          </p:cNvPr>
          <p:cNvSpPr txBox="1">
            <a:spLocks/>
          </p:cNvSpPr>
          <p:nvPr/>
        </p:nvSpPr>
        <p:spPr>
          <a:xfrm>
            <a:off x="10299142" y="1876355"/>
            <a:ext cx="1996096" cy="10430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endParaRPr kumimoji="0" lang="en-PK" sz="5400" b="0" i="0" u="none" strike="noStrike" kern="1200" cap="none" spc="0" normalizeH="0" baseline="0" noProof="0" dirty="0">
              <a:ln>
                <a:noFill/>
              </a:ln>
              <a:solidFill>
                <a:prstClr val="black">
                  <a:lumMod val="75000"/>
                  <a:lumOff val="25000"/>
                </a:prstClr>
              </a:solidFill>
              <a:effectLst/>
              <a:uLnTx/>
              <a:uFillTx/>
              <a:latin typeface="Book Antiqua" panose="02040602050305030304" pitchFamily="18" charset="0"/>
              <a:ea typeface="+mn-ea"/>
              <a:cs typeface="+mn-cs"/>
            </a:endParaRPr>
          </a:p>
        </p:txBody>
      </p:sp>
      <p:sp>
        <p:nvSpPr>
          <p:cNvPr id="13" name="Content Placeholder 2">
            <a:extLst>
              <a:ext uri="{FF2B5EF4-FFF2-40B4-BE49-F238E27FC236}">
                <a16:creationId xmlns:a16="http://schemas.microsoft.com/office/drawing/2014/main" id="{882ECAB3-9A3D-4C20-868F-004F1D6EF570}"/>
              </a:ext>
            </a:extLst>
          </p:cNvPr>
          <p:cNvSpPr txBox="1">
            <a:spLocks/>
          </p:cNvSpPr>
          <p:nvPr/>
        </p:nvSpPr>
        <p:spPr>
          <a:xfrm>
            <a:off x="9284337" y="1876355"/>
            <a:ext cx="2490838" cy="421396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IBM Plex Serif" panose="02060503050406000203" pitchFamily="18" charset="0"/>
                <a:ea typeface="+mn-ea"/>
                <a:cs typeface="+mn-cs"/>
              </a:rPr>
              <a:t>Debt Swaps for Sustainable Recovery from Covid-19</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IBM Plex Serif" panose="02060503050406000203" pitchFamily="18" charset="0"/>
              <a:ea typeface="+mn-ea"/>
              <a:cs typeface="+mn-cs"/>
            </a:endParaRP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IBM Plex Serif" panose="02060503050406000203" pitchFamily="18" charset="0"/>
              <a:ea typeface="+mn-ea"/>
              <a:cs typeface="+mn-cs"/>
            </a:endParaRPr>
          </a:p>
        </p:txBody>
      </p:sp>
      <p:pic>
        <p:nvPicPr>
          <p:cNvPr id="11" name="Picture 10">
            <a:extLst>
              <a:ext uri="{FF2B5EF4-FFF2-40B4-BE49-F238E27FC236}">
                <a16:creationId xmlns:a16="http://schemas.microsoft.com/office/drawing/2014/main" id="{1D899590-3B38-44BA-8A83-E2A6C564A5FD}"/>
              </a:ext>
            </a:extLst>
          </p:cNvPr>
          <p:cNvPicPr>
            <a:picLocks noChangeAspect="1"/>
          </p:cNvPicPr>
          <p:nvPr/>
        </p:nvPicPr>
        <p:blipFill>
          <a:blip r:embed="rId5"/>
          <a:stretch>
            <a:fillRect/>
          </a:stretch>
        </p:blipFill>
        <p:spPr>
          <a:xfrm>
            <a:off x="6226237" y="1818711"/>
            <a:ext cx="3058100" cy="4478902"/>
          </a:xfrm>
          <a:prstGeom prst="rect">
            <a:avLst/>
          </a:prstGeom>
        </p:spPr>
      </p:pic>
    </p:spTree>
    <p:extLst>
      <p:ext uri="{BB962C8B-B14F-4D97-AF65-F5344CB8AC3E}">
        <p14:creationId xmlns:p14="http://schemas.microsoft.com/office/powerpoint/2010/main" val="1893539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327991" y="605896"/>
            <a:ext cx="3387294" cy="5646208"/>
          </a:xfrm>
        </p:spPr>
        <p:txBody>
          <a:bodyPr anchor="ctr">
            <a:normAutofit/>
          </a:bodyPr>
          <a:lstStyle/>
          <a:p>
            <a:pPr>
              <a:lnSpc>
                <a:spcPct val="107000"/>
              </a:lnSpc>
              <a:spcAft>
                <a:spcPts val="800"/>
              </a:spcAft>
            </a:pPr>
            <a:r>
              <a:rPr lang="en-US" sz="3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 series of studies</a:t>
            </a:r>
            <a:r>
              <a:rPr lang="en-US" sz="32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this work, solicited by the PM office and completed in collaboration with UNESCAP, assesses:</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DA7E767-6E7D-4CE9-8BB0-B61241A6D317}"/>
              </a:ext>
            </a:extLst>
          </p:cNvPr>
          <p:cNvSpPr>
            <a:spLocks noGrp="1"/>
          </p:cNvSpPr>
          <p:nvPr>
            <p:ph idx="1"/>
          </p:nvPr>
        </p:nvSpPr>
        <p:spPr>
          <a:xfrm>
            <a:off x="4375593" y="252842"/>
            <a:ext cx="7652319" cy="6947453"/>
          </a:xfrm>
        </p:spPr>
        <p:txBody>
          <a:bodyPr anchor="ctr">
            <a:noAutofit/>
          </a:bodyPr>
          <a:lstStyle/>
          <a:p>
            <a:pPr>
              <a:lnSpc>
                <a:spcPct val="107000"/>
              </a:lnSpc>
              <a:spcAft>
                <a:spcPts val="800"/>
              </a:spcAft>
            </a:pPr>
            <a:r>
              <a:rPr lang="en-US"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1. T</a:t>
            </a:r>
            <a:r>
              <a:rPr lang="en-PK"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he socioeconomic impacts </a:t>
            </a:r>
            <a:r>
              <a:rPr lang="en-PK" sz="240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of</a:t>
            </a:r>
            <a:r>
              <a:rPr lang="en-US"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 COVID-19 and corresponding fiscal</a:t>
            </a:r>
            <a:r>
              <a:rPr lang="en-PK"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 policy responses to mitigate these</a:t>
            </a:r>
            <a:r>
              <a:rPr lang="en-US"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 impacts. </a:t>
            </a:r>
          </a:p>
          <a:p>
            <a:pPr>
              <a:lnSpc>
                <a:spcPct val="107000"/>
              </a:lnSpc>
              <a:spcAft>
                <a:spcPts val="800"/>
              </a:spcAft>
            </a:pPr>
            <a:r>
              <a:rPr lang="en-US"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2. T</a:t>
            </a:r>
            <a:r>
              <a:rPr lang="en-PK"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he sufficiency of t</a:t>
            </a:r>
            <a:r>
              <a:rPr lang="en-US"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he</a:t>
            </a:r>
            <a:r>
              <a:rPr lang="en-PK"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 </a:t>
            </a:r>
            <a:r>
              <a:rPr lang="en-US"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fiscal policy</a:t>
            </a:r>
            <a:r>
              <a:rPr lang="en-PK" sz="240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 response </a:t>
            </a:r>
            <a:r>
              <a:rPr lang="en-US"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to support the economic recovery </a:t>
            </a:r>
            <a:r>
              <a:rPr lang="en-US" sz="2400" dirty="0">
                <a:solidFill>
                  <a:srgbClr val="222222"/>
                </a:solidFill>
                <a:latin typeface="Century Gothic" panose="020B0502020202020204" pitchFamily="34" charset="0"/>
                <a:ea typeface="Times New Roman" panose="02020603050405020304" pitchFamily="18" charset="0"/>
                <a:cs typeface="Calibri" panose="020F0502020204030204" pitchFamily="34" charset="0"/>
              </a:rPr>
              <a:t>and their alignment to the SDGs agenda of the country</a:t>
            </a:r>
            <a:r>
              <a:rPr lang="en-US"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 </a:t>
            </a:r>
          </a:p>
          <a:p>
            <a:pPr>
              <a:lnSpc>
                <a:spcPct val="107000"/>
              </a:lnSpc>
              <a:spcAft>
                <a:spcPts val="800"/>
              </a:spcAft>
            </a:pPr>
            <a:r>
              <a:rPr lang="en-US" sz="2400" dirty="0">
                <a:solidFill>
                  <a:srgbClr val="222222"/>
                </a:solidFill>
                <a:latin typeface="Century Gothic" panose="020B0502020202020204" pitchFamily="34" charset="0"/>
                <a:ea typeface="Times New Roman" panose="02020603050405020304" pitchFamily="18" charset="0"/>
                <a:cs typeface="Calibri" panose="020F0502020204030204" pitchFamily="34" charset="0"/>
              </a:rPr>
              <a:t>3. The f</a:t>
            </a:r>
            <a:r>
              <a:rPr lang="en-US"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iscal needs to </a:t>
            </a:r>
            <a:r>
              <a:rPr lang="en-PK"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finance </a:t>
            </a:r>
            <a:r>
              <a:rPr lang="en-US"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the economic recovery, in comparison with existing fiscal space to meet fiscal needs.</a:t>
            </a:r>
          </a:p>
          <a:p>
            <a:pPr>
              <a:lnSpc>
                <a:spcPct val="107000"/>
              </a:lnSpc>
              <a:spcAft>
                <a:spcPts val="800"/>
              </a:spcAft>
            </a:pPr>
            <a:r>
              <a:rPr lang="en-US"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Based on this assessment, the study proposes </a:t>
            </a:r>
            <a:r>
              <a:rPr lang="en-PK" sz="240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possible option</a:t>
            </a:r>
            <a:r>
              <a:rPr lang="en-GB"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s</a:t>
            </a:r>
            <a:r>
              <a:rPr lang="en-PK" sz="240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 </a:t>
            </a:r>
            <a:r>
              <a:rPr lang="en-PK"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to </a:t>
            </a:r>
            <a:r>
              <a:rPr lang="en-US"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enhance fiscal space in Pakistan</a:t>
            </a:r>
            <a:r>
              <a:rPr lang="en-US" sz="2400" dirty="0">
                <a:solidFill>
                  <a:srgbClr val="222222"/>
                </a:solidFill>
                <a:latin typeface="Century Gothic" panose="020B0502020202020204" pitchFamily="34" charset="0"/>
                <a:ea typeface="Times New Roman" panose="02020603050405020304" pitchFamily="18" charset="0"/>
                <a:cs typeface="Calibri" panose="020F0502020204030204" pitchFamily="34" charset="0"/>
              </a:rPr>
              <a:t> and </a:t>
            </a:r>
            <a:r>
              <a:rPr lang="en-PK"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policy measures </a:t>
            </a:r>
            <a:r>
              <a:rPr lang="en-US"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to align recovery to </a:t>
            </a:r>
            <a:r>
              <a:rPr lang="en-PK" sz="2400" dirty="0">
                <a:solidFill>
                  <a:srgbClr val="222222"/>
                </a:solidFill>
                <a:effectLst/>
                <a:latin typeface="Century Gothic" panose="020B0502020202020204" pitchFamily="34" charset="0"/>
                <a:ea typeface="Times New Roman" panose="02020603050405020304" pitchFamily="18" charset="0"/>
                <a:cs typeface="Calibri" panose="020F0502020204030204" pitchFamily="34" charset="0"/>
              </a:rPr>
              <a:t>SDGs agenda</a:t>
            </a:r>
            <a:r>
              <a:rPr lang="en-US" sz="2400" dirty="0">
                <a:solidFill>
                  <a:srgbClr val="222222"/>
                </a:solidFill>
                <a:latin typeface="Century Gothic" panose="020B0502020202020204" pitchFamily="34" charset="0"/>
                <a:ea typeface="Times New Roman" panose="02020603050405020304" pitchFamily="18" charset="0"/>
                <a:cs typeface="Calibri" panose="020F0502020204030204" pitchFamily="34" charset="0"/>
              </a:rPr>
              <a:t> of the country. </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r>
              <a:rPr lang="en-US" sz="2400" dirty="0">
                <a:latin typeface="Century Gothic" panose="020B0502020202020204" pitchFamily="34" charset="0"/>
                <a:ea typeface="Calibri" panose="020F0502020204030204" pitchFamily="34" charset="0"/>
                <a:cs typeface="Times New Roman" panose="02020603050405020304" pitchFamily="18" charset="0"/>
              </a:rPr>
              <a:t> </a:t>
            </a:r>
            <a:endParaRPr lang="en-PK"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a:normAutofit/>
          </a:bodyPr>
          <a:lstStyle/>
          <a:p>
            <a:pPr>
              <a:spcAft>
                <a:spcPts val="600"/>
              </a:spcAft>
            </a:pPr>
            <a:fld id="{D847E519-7BAE-45E4-8CF2-E5A64B9A891A}" type="slidenum">
              <a:rPr lang="en-US">
                <a:solidFill>
                  <a:schemeClr val="tx2"/>
                </a:solidFill>
              </a:rPr>
              <a:pPr>
                <a:spcAft>
                  <a:spcPts val="600"/>
                </a:spcAft>
              </a:pPr>
              <a:t>3</a:t>
            </a:fld>
            <a:endParaRPr lang="en-US" dirty="0">
              <a:solidFill>
                <a:schemeClr val="tx2"/>
              </a:solidFill>
            </a:endParaRPr>
          </a:p>
        </p:txBody>
      </p:sp>
    </p:spTree>
    <p:extLst>
      <p:ext uri="{BB962C8B-B14F-4D97-AF65-F5344CB8AC3E}">
        <p14:creationId xmlns:p14="http://schemas.microsoft.com/office/powerpoint/2010/main" val="2545547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492370" y="605896"/>
            <a:ext cx="3084844" cy="5646208"/>
          </a:xfrm>
        </p:spPr>
        <p:txBody>
          <a:bodyPr anchor="ctr">
            <a:normAutofit/>
          </a:bodyPr>
          <a:lstStyle/>
          <a:p>
            <a:r>
              <a:rPr lang="en-US" sz="3200" dirty="0">
                <a:solidFill>
                  <a:srgbClr val="FFFFFF"/>
                </a:solidFill>
                <a:latin typeface="Century Gothic" panose="020B0502020202020204" pitchFamily="34" charset="0"/>
              </a:rPr>
              <a:t>We aim to support the government in designing and implementing informed, evidence-based fiscal policies for economic recovery from COVID-19</a:t>
            </a:r>
            <a:endParaRPr lang="en-PK" sz="3200" dirty="0">
              <a:solidFill>
                <a:srgbClr val="FFFFFF"/>
              </a:solidFill>
              <a:latin typeface="Century Gothic" panose="020B0502020202020204" pitchFamily="34" charset="0"/>
            </a:endParaRP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DA7E767-6E7D-4CE9-8BB0-B61241A6D317}"/>
              </a:ext>
            </a:extLst>
          </p:cNvPr>
          <p:cNvSpPr>
            <a:spLocks noGrp="1"/>
          </p:cNvSpPr>
          <p:nvPr>
            <p:ph idx="1"/>
          </p:nvPr>
        </p:nvSpPr>
        <p:spPr>
          <a:xfrm>
            <a:off x="4364644" y="805069"/>
            <a:ext cx="7334986" cy="5621625"/>
          </a:xfrm>
        </p:spPr>
        <p:txBody>
          <a:bodyPr anchor="ctr">
            <a:normAutofit/>
          </a:bodyPr>
          <a:lstStyle/>
          <a:p>
            <a:pPr algn="just">
              <a:buClr>
                <a:schemeClr val="tx1"/>
              </a:buClr>
              <a:buFont typeface="Arial" panose="020B0604020202020204" pitchFamily="34" charset="0"/>
              <a:buChar char="•"/>
            </a:pPr>
            <a:r>
              <a:rPr lang="en-US" sz="2400" dirty="0">
                <a:solidFill>
                  <a:schemeClr val="tx1"/>
                </a:solidFill>
                <a:latin typeface="Century Gothic" panose="020B0502020202020204" pitchFamily="34" charset="0"/>
                <a:ea typeface="Calibri" panose="020F0502020204030204" pitchFamily="34" charset="0"/>
                <a:cs typeface="Arial" panose="020B0604020202020204" pitchFamily="34" charset="0"/>
              </a:rPr>
              <a:t>I</a:t>
            </a:r>
            <a:r>
              <a:rPr lang="en-US" sz="24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dentifying set of fiscal policies which can ensure sustainable recovery from COVID-19 in Pakistan</a:t>
            </a:r>
          </a:p>
          <a:p>
            <a:pPr algn="just">
              <a:buClr>
                <a:schemeClr val="tx1"/>
              </a:buClr>
              <a:buFont typeface="Arial" panose="020B0604020202020204" pitchFamily="34" charset="0"/>
              <a:buChar char="•"/>
            </a:pPr>
            <a:r>
              <a:rPr lang="en-US" sz="2400" dirty="0">
                <a:solidFill>
                  <a:schemeClr val="tx1"/>
                </a:solidFill>
                <a:latin typeface="Century Gothic" panose="020B0502020202020204" pitchFamily="34" charset="0"/>
                <a:ea typeface="Calibri" panose="020F0502020204030204" pitchFamily="34" charset="0"/>
                <a:cs typeface="Arial" panose="020B0604020202020204" pitchFamily="34" charset="0"/>
              </a:rPr>
              <a:t>Assessing feasibility of these policies, with a key focus on financing requirements, available fiscal space and possible options for enhancing fiscal space</a:t>
            </a:r>
          </a:p>
          <a:p>
            <a:pPr algn="just">
              <a:buClr>
                <a:schemeClr val="tx1"/>
              </a:buClr>
              <a:buFont typeface="Arial" panose="020B0604020202020204" pitchFamily="34" charset="0"/>
              <a:buChar char="•"/>
            </a:pPr>
            <a:r>
              <a:rPr lang="en-US" sz="2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Supporting the government in designing and implementing evidence-based fiscal policies to support and sustaining a fair and green recovery from COVID-19 in Pakistan. </a:t>
            </a:r>
          </a:p>
          <a:p>
            <a:pPr marL="0" indent="0" algn="just">
              <a:buNone/>
            </a:pPr>
            <a:r>
              <a:rPr lang="en-US" sz="2400" dirty="0">
                <a:solidFill>
                  <a:schemeClr val="tx1"/>
                </a:solidFill>
                <a:latin typeface="Century Gothic" panose="020B0502020202020204" pitchFamily="34" charset="0"/>
                <a:cs typeface="Times New Roman" panose="02020603050405020304" pitchFamily="18" charset="0"/>
              </a:rPr>
              <a:t>In this way, this work aims to support and strengthen policies which are necessary to improve the socioeconomic welfare of the people.</a:t>
            </a:r>
          </a:p>
        </p:txBody>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a:normAutofit/>
          </a:bodyPr>
          <a:lstStyle/>
          <a:p>
            <a:pPr>
              <a:spcAft>
                <a:spcPts val="600"/>
              </a:spcAft>
            </a:pPr>
            <a:fld id="{D847E519-7BAE-45E4-8CF2-E5A64B9A891A}" type="slidenum">
              <a:rPr lang="en-US">
                <a:solidFill>
                  <a:schemeClr val="tx2"/>
                </a:solidFill>
              </a:rPr>
              <a:pPr>
                <a:spcAft>
                  <a:spcPts val="600"/>
                </a:spcAft>
              </a:pPr>
              <a:t>4</a:t>
            </a:fld>
            <a:endParaRPr lang="en-US">
              <a:solidFill>
                <a:schemeClr val="tx2"/>
              </a:solidFill>
            </a:endParaRPr>
          </a:p>
        </p:txBody>
      </p:sp>
    </p:spTree>
    <p:extLst>
      <p:ext uri="{BB962C8B-B14F-4D97-AF65-F5344CB8AC3E}">
        <p14:creationId xmlns:p14="http://schemas.microsoft.com/office/powerpoint/2010/main" val="381911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492370" y="605896"/>
            <a:ext cx="3084844" cy="5646208"/>
          </a:xfrm>
        </p:spPr>
        <p:txBody>
          <a:bodyPr anchor="ctr">
            <a:normAutofit/>
          </a:bodyPr>
          <a:lstStyle/>
          <a:p>
            <a:r>
              <a:rPr lang="en-US" sz="3200" dirty="0">
                <a:solidFill>
                  <a:srgbClr val="FFFFFF"/>
                </a:solidFill>
                <a:latin typeface="Century Gothic" panose="020B0502020202020204" pitchFamily="34" charset="0"/>
              </a:rPr>
              <a:t>We aim for a larger impact </a:t>
            </a:r>
            <a:endParaRPr lang="en-PK" sz="3200" dirty="0">
              <a:solidFill>
                <a:srgbClr val="FFFFFF"/>
              </a:solidFill>
              <a:latin typeface="Century Gothic" panose="020B0502020202020204" pitchFamily="34" charset="0"/>
            </a:endParaRP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DA7E767-6E7D-4CE9-8BB0-B61241A6D317}"/>
              </a:ext>
            </a:extLst>
          </p:cNvPr>
          <p:cNvSpPr>
            <a:spLocks noGrp="1"/>
          </p:cNvSpPr>
          <p:nvPr>
            <p:ph idx="1"/>
          </p:nvPr>
        </p:nvSpPr>
        <p:spPr>
          <a:xfrm>
            <a:off x="4323522" y="765313"/>
            <a:ext cx="7120076" cy="5694472"/>
          </a:xfrm>
        </p:spPr>
        <p:txBody>
          <a:bodyPr anchor="ctr">
            <a:normAutofit lnSpcReduction="10000"/>
          </a:bodyPr>
          <a:lstStyle/>
          <a:p>
            <a:pPr marL="0" indent="0">
              <a:buNone/>
            </a:pPr>
            <a:endParaRPr lang="en-US" sz="2400" dirty="0">
              <a:latin typeface="Century Gothic" panose="020B0502020202020204" pitchFamily="34" charset="0"/>
              <a:ea typeface="Calibri" panose="020F0502020204030204" pitchFamily="34" charset="0"/>
              <a:cs typeface="Arial" panose="020B0604020202020204" pitchFamily="34" charset="0"/>
            </a:endParaRPr>
          </a:p>
          <a:p>
            <a:pPr algn="just">
              <a:buClr>
                <a:schemeClr val="tx1"/>
              </a:buClr>
              <a:buFont typeface="Arial" panose="020B0604020202020204" pitchFamily="34" charset="0"/>
              <a:buChar char="•"/>
            </a:pPr>
            <a:r>
              <a:rPr lang="en-US" sz="2400" dirty="0">
                <a:effectLst/>
                <a:latin typeface="Century Gothic" panose="020B0502020202020204" pitchFamily="34" charset="0"/>
                <a:ea typeface="Calibri" panose="020F0502020204030204" pitchFamily="34" charset="0"/>
                <a:cs typeface="Arial" panose="020B0604020202020204" pitchFamily="34" charset="0"/>
              </a:rPr>
              <a:t>The broader </a:t>
            </a:r>
            <a:r>
              <a:rPr lang="en-US" sz="2400" dirty="0">
                <a:latin typeface="Century Gothic" panose="020B0502020202020204" pitchFamily="34" charset="0"/>
                <a:ea typeface="Calibri" panose="020F0502020204030204" pitchFamily="34" charset="0"/>
                <a:cs typeface="Arial" panose="020B0604020202020204" pitchFamily="34" charset="0"/>
              </a:rPr>
              <a:t>goal is to highlight and demonstrate that investments in people and environment are not an act of benevolence, they have rather a very strong economic case. And that fiscal policy vision and thinking needs to go beyond GDP growth. </a:t>
            </a:r>
          </a:p>
          <a:p>
            <a:pPr algn="just">
              <a:buClr>
                <a:schemeClr val="tx1"/>
              </a:buClr>
              <a:buFont typeface="Arial" panose="020B0604020202020204" pitchFamily="34" charset="0"/>
              <a:buChar char="•"/>
            </a:pPr>
            <a:r>
              <a:rPr lang="en-US" sz="2400" dirty="0">
                <a:latin typeface="Century Gothic" panose="020B0502020202020204" pitchFamily="34" charset="0"/>
                <a:ea typeface="Calibri" panose="020F0502020204030204" pitchFamily="34" charset="0"/>
                <a:cs typeface="Arial" panose="020B0604020202020204" pitchFamily="34" charset="0"/>
              </a:rPr>
              <a:t>Pakistan must work on identifying spending priorities, with a clear focus on people. Social spending must take priority in the broader development agenda of the country.   </a:t>
            </a:r>
          </a:p>
          <a:p>
            <a:pPr algn="just">
              <a:buClr>
                <a:schemeClr val="tx1"/>
              </a:buClr>
              <a:buFont typeface="Arial" panose="020B0604020202020204" pitchFamily="34" charset="0"/>
              <a:buChar char="•"/>
            </a:pPr>
            <a:r>
              <a:rPr lang="en-US" sz="2400" dirty="0">
                <a:latin typeface="Century Gothic" panose="020B0502020202020204" pitchFamily="34" charset="0"/>
                <a:cs typeface="Times New Roman" panose="02020603050405020304" pitchFamily="18" charset="0"/>
              </a:rPr>
              <a:t>In this way, this work aims to support and strengthen policies supporting the agenda of putting people before the economy, where economic policies work to improve the socioeconomic welfare of the people.</a:t>
            </a:r>
          </a:p>
          <a:p>
            <a:pPr>
              <a:buFont typeface="Arial" panose="020B0604020202020204" pitchFamily="34" charset="0"/>
              <a:buChar char="•"/>
            </a:pPr>
            <a:endParaRPr lang="en-US" sz="2400" dirty="0">
              <a:latin typeface="Century Gothic" panose="020B0502020202020204" pitchFamily="34" charset="0"/>
              <a:cs typeface="Times New Roman" panose="02020603050405020304" pitchFamily="18" charset="0"/>
            </a:endParaRPr>
          </a:p>
          <a:p>
            <a:pPr marL="0" indent="0">
              <a:buNone/>
            </a:pPr>
            <a:endParaRPr lang="en-PK"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a:normAutofit/>
          </a:bodyPr>
          <a:lstStyle/>
          <a:p>
            <a:pPr>
              <a:spcAft>
                <a:spcPts val="600"/>
              </a:spcAft>
            </a:pPr>
            <a:fld id="{D847E519-7BAE-45E4-8CF2-E5A64B9A891A}" type="slidenum">
              <a:rPr lang="en-US">
                <a:solidFill>
                  <a:schemeClr val="tx2"/>
                </a:solidFill>
              </a:rPr>
              <a:pPr>
                <a:spcAft>
                  <a:spcPts val="600"/>
                </a:spcAft>
              </a:pPr>
              <a:t>5</a:t>
            </a:fld>
            <a:endParaRPr lang="en-US">
              <a:solidFill>
                <a:schemeClr val="tx2"/>
              </a:solidFill>
            </a:endParaRPr>
          </a:p>
        </p:txBody>
      </p:sp>
    </p:spTree>
    <p:extLst>
      <p:ext uri="{BB962C8B-B14F-4D97-AF65-F5344CB8AC3E}">
        <p14:creationId xmlns:p14="http://schemas.microsoft.com/office/powerpoint/2010/main" val="963994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492370" y="605896"/>
            <a:ext cx="3084844" cy="5646208"/>
          </a:xfrm>
        </p:spPr>
        <p:txBody>
          <a:bodyPr anchor="ctr">
            <a:normAutofit/>
          </a:bodyPr>
          <a:lstStyle/>
          <a:p>
            <a:pPr marL="0" indent="0">
              <a:buNone/>
            </a:pPr>
            <a:r>
              <a:rPr lang="en-US" sz="32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rPr>
              <a:t>Pakistan had a unique position  when</a:t>
            </a:r>
            <a:r>
              <a:rPr lang="en-US" sz="3200" dirty="0">
                <a:solidFill>
                  <a:schemeClr val="bg1"/>
                </a:solidFill>
                <a:latin typeface="Century Gothic" panose="020B0502020202020204" pitchFamily="34" charset="0"/>
                <a:ea typeface="Calibri" panose="020F0502020204030204" pitchFamily="34" charset="0"/>
                <a:cs typeface="Arial" panose="020B0604020202020204" pitchFamily="34" charset="0"/>
              </a:rPr>
              <a:t> the COVID-19 pandemic hit the country, it now has the same when it comes to recovery time</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DA7E767-6E7D-4CE9-8BB0-B61241A6D317}"/>
              </a:ext>
            </a:extLst>
          </p:cNvPr>
          <p:cNvSpPr>
            <a:spLocks noGrp="1"/>
          </p:cNvSpPr>
          <p:nvPr>
            <p:ph idx="1"/>
          </p:nvPr>
        </p:nvSpPr>
        <p:spPr>
          <a:xfrm>
            <a:off x="4364644" y="1280160"/>
            <a:ext cx="7334986" cy="4971944"/>
          </a:xfrm>
        </p:spPr>
        <p:txBody>
          <a:bodyPr anchor="ctr">
            <a:normAutofit/>
          </a:bodyPr>
          <a:lstStyle/>
          <a:p>
            <a:pPr marL="0" indent="0">
              <a:buNone/>
            </a:pPr>
            <a:r>
              <a:rPr lang="en-US" sz="2400" dirty="0">
                <a:effectLst/>
                <a:latin typeface="Century Gothic" panose="020B0502020202020204" pitchFamily="34" charset="0"/>
                <a:ea typeface="Calibri" panose="020F0502020204030204" pitchFamily="34" charset="0"/>
                <a:cs typeface="Arial" panose="020B0604020202020204" pitchFamily="34" charset="0"/>
              </a:rPr>
              <a:t>1. Pakistan</a:t>
            </a:r>
            <a:r>
              <a:rPr lang="en-US" sz="2400" dirty="0">
                <a:latin typeface="Century Gothic" panose="020B0502020202020204" pitchFamily="34" charset="0"/>
                <a:ea typeface="Calibri" panose="020F0502020204030204" pitchFamily="34" charset="0"/>
                <a:cs typeface="Arial" panose="020B0604020202020204" pitchFamily="34" charset="0"/>
              </a:rPr>
              <a:t> was going through a serious balance of payment crisis when COVID-19 crisis arrived </a:t>
            </a:r>
          </a:p>
          <a:p>
            <a:pPr marL="0" indent="0">
              <a:buNone/>
            </a:pPr>
            <a:r>
              <a:rPr lang="en-US" sz="2400" dirty="0">
                <a:latin typeface="Century Gothic" panose="020B0502020202020204" pitchFamily="34" charset="0"/>
                <a:ea typeface="Calibri" panose="020F0502020204030204" pitchFamily="34" charset="0"/>
                <a:cs typeface="Arial" panose="020B0604020202020204" pitchFamily="34" charset="0"/>
              </a:rPr>
              <a:t>	-economy was slowing down; GDP growth 	was 1.9% in 2018-19</a:t>
            </a:r>
          </a:p>
          <a:p>
            <a:pPr marL="0" indent="0">
              <a:buNone/>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2. </a:t>
            </a:r>
            <a:r>
              <a:rPr lang="en-US" sz="2400" dirty="0">
                <a:latin typeface="Century Gothic" panose="020B0502020202020204" pitchFamily="34" charset="0"/>
                <a:cs typeface="Arial" panose="020B0604020202020204" pitchFamily="34" charset="0"/>
              </a:rPr>
              <a:t>Pakistan was under the IMF’s Extended Fund Facility Program, when COVID-19 hit the country. This affected fiscal policy responses, including the  fiscal stimulus of the country. </a:t>
            </a:r>
          </a:p>
          <a:p>
            <a:pPr marL="0" indent="0">
              <a:buNone/>
            </a:pPr>
            <a:r>
              <a:rPr lang="en-US" sz="2400" dirty="0">
                <a:latin typeface="Century Gothic" panose="020B0502020202020204" pitchFamily="34" charset="0"/>
                <a:cs typeface="Arial" panose="020B0604020202020204" pitchFamily="34" charset="0"/>
              </a:rPr>
              <a:t>3. Interestingly, Pakistan is again facing a serious balance of payment crisis, when the world is planning for a sustainable recovery.  </a:t>
            </a:r>
          </a:p>
          <a:p>
            <a:pPr marL="0" indent="0">
              <a:buNone/>
            </a:pPr>
            <a:r>
              <a:rPr lang="en-US" sz="2400" dirty="0">
                <a:latin typeface="Century Gothic" panose="020B0502020202020204" pitchFamily="34" charset="0"/>
                <a:cs typeface="Arial" panose="020B0604020202020204" pitchFamily="34" charset="0"/>
              </a:rPr>
              <a:t>	-tight fiscal (and monetary policies) ahead. </a:t>
            </a:r>
            <a:endParaRPr lang="en-PK" sz="2400" dirty="0">
              <a:latin typeface="Century Gothic" panose="020B0502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a:normAutofit/>
          </a:bodyPr>
          <a:lstStyle/>
          <a:p>
            <a:pPr>
              <a:spcAft>
                <a:spcPts val="600"/>
              </a:spcAft>
            </a:pPr>
            <a:fld id="{D847E519-7BAE-45E4-8CF2-E5A64B9A891A}" type="slidenum">
              <a:rPr lang="en-US">
                <a:solidFill>
                  <a:schemeClr val="tx2"/>
                </a:solidFill>
              </a:rPr>
              <a:pPr>
                <a:spcAft>
                  <a:spcPts val="600"/>
                </a:spcAft>
              </a:pPr>
              <a:t>6</a:t>
            </a:fld>
            <a:endParaRPr lang="en-US">
              <a:solidFill>
                <a:schemeClr val="tx2"/>
              </a:solidFill>
            </a:endParaRPr>
          </a:p>
        </p:txBody>
      </p:sp>
    </p:spTree>
    <p:extLst>
      <p:ext uri="{BB962C8B-B14F-4D97-AF65-F5344CB8AC3E}">
        <p14:creationId xmlns:p14="http://schemas.microsoft.com/office/powerpoint/2010/main" val="316368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492370" y="605896"/>
            <a:ext cx="3084844" cy="5646208"/>
          </a:xfrm>
        </p:spPr>
        <p:txBody>
          <a:bodyPr anchor="ctr">
            <a:normAutofit/>
          </a:bodyPr>
          <a:lstStyle/>
          <a:p>
            <a:r>
              <a:rPr lang="en-US" sz="2400" dirty="0">
                <a:solidFill>
                  <a:srgbClr val="FFFFFF"/>
                </a:solidFill>
                <a:latin typeface="Century Gothic" panose="020B0502020202020204" pitchFamily="34" charset="0"/>
              </a:rPr>
              <a:t>Pakistan has had a lower pandemic impact level compared to other regional and global countries (top right) and trading partners </a:t>
            </a:r>
            <a:endParaRPr lang="en-PK" sz="2400" dirty="0">
              <a:solidFill>
                <a:srgbClr val="FFFFFF"/>
              </a:solidFill>
              <a:latin typeface="Century Gothic" panose="020B0502020202020204" pitchFamily="34" charset="0"/>
            </a:endParaRP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a:normAutofit/>
          </a:bodyPr>
          <a:lstStyle/>
          <a:p>
            <a:pPr>
              <a:spcAft>
                <a:spcPts val="600"/>
              </a:spcAft>
            </a:pPr>
            <a:fld id="{D847E519-7BAE-45E4-8CF2-E5A64B9A891A}" type="slidenum">
              <a:rPr lang="en-US">
                <a:solidFill>
                  <a:schemeClr val="tx2"/>
                </a:solidFill>
              </a:rPr>
              <a:pPr>
                <a:spcAft>
                  <a:spcPts val="600"/>
                </a:spcAft>
              </a:pPr>
              <a:t>7</a:t>
            </a:fld>
            <a:endParaRPr lang="en-US">
              <a:solidFill>
                <a:schemeClr val="tx2"/>
              </a:solidFill>
            </a:endParaRPr>
          </a:p>
        </p:txBody>
      </p:sp>
      <p:graphicFrame>
        <p:nvGraphicFramePr>
          <p:cNvPr id="13" name="Chart 12">
            <a:extLst>
              <a:ext uri="{FF2B5EF4-FFF2-40B4-BE49-F238E27FC236}">
                <a16:creationId xmlns:a16="http://schemas.microsoft.com/office/drawing/2014/main" id="{3A092EE0-B1D2-46EE-8559-0CECFA123E81}"/>
              </a:ext>
            </a:extLst>
          </p:cNvPr>
          <p:cNvGraphicFramePr>
            <a:graphicFrameLocks/>
          </p:cNvGraphicFramePr>
          <p:nvPr>
            <p:extLst>
              <p:ext uri="{D42A27DB-BD31-4B8C-83A1-F6EECF244321}">
                <p14:modId xmlns:p14="http://schemas.microsoft.com/office/powerpoint/2010/main" val="2536627608"/>
              </p:ext>
            </p:extLst>
          </p:nvPr>
        </p:nvGraphicFramePr>
        <p:xfrm>
          <a:off x="4543161" y="284762"/>
          <a:ext cx="7132694" cy="32807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78A3A82D-64C3-4289-86F7-5A3EE7F9CD4A}"/>
              </a:ext>
            </a:extLst>
          </p:cNvPr>
          <p:cNvGraphicFramePr>
            <a:graphicFrameLocks/>
          </p:cNvGraphicFramePr>
          <p:nvPr>
            <p:extLst>
              <p:ext uri="{D42A27DB-BD31-4B8C-83A1-F6EECF244321}">
                <p14:modId xmlns:p14="http://schemas.microsoft.com/office/powerpoint/2010/main" val="2304348307"/>
              </p:ext>
            </p:extLst>
          </p:nvPr>
        </p:nvGraphicFramePr>
        <p:xfrm>
          <a:off x="4578850" y="3667760"/>
          <a:ext cx="7132694" cy="279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897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492370" y="605896"/>
            <a:ext cx="3084844" cy="5646208"/>
          </a:xfrm>
        </p:spPr>
        <p:txBody>
          <a:bodyPr anchor="ctr">
            <a:normAutofit/>
          </a:bodyPr>
          <a:lstStyle/>
          <a:p>
            <a:r>
              <a:rPr lang="en-US" sz="2400" dirty="0">
                <a:solidFill>
                  <a:srgbClr val="FFFFFF"/>
                </a:solidFill>
                <a:latin typeface="Century Gothic" panose="020B0502020202020204" pitchFamily="34" charset="0"/>
              </a:rPr>
              <a:t>The impact of COVID-19 on the  economy of Pakistan, though substantial, was lower than many other economies </a:t>
            </a:r>
            <a:endParaRPr lang="en-PK" sz="2400" dirty="0">
              <a:solidFill>
                <a:srgbClr val="FFFFFF"/>
              </a:solidFill>
              <a:latin typeface="Century Gothic" panose="020B0502020202020204" pitchFamily="34" charset="0"/>
            </a:endParaRP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a:normAutofit/>
          </a:bodyPr>
          <a:lstStyle/>
          <a:p>
            <a:pPr>
              <a:spcAft>
                <a:spcPts val="600"/>
              </a:spcAft>
            </a:pPr>
            <a:fld id="{D847E519-7BAE-45E4-8CF2-E5A64B9A891A}" type="slidenum">
              <a:rPr lang="en-US">
                <a:solidFill>
                  <a:schemeClr val="tx2"/>
                </a:solidFill>
              </a:rPr>
              <a:pPr>
                <a:spcAft>
                  <a:spcPts val="600"/>
                </a:spcAft>
              </a:pPr>
              <a:t>8</a:t>
            </a:fld>
            <a:endParaRPr lang="en-US">
              <a:solidFill>
                <a:schemeClr val="tx2"/>
              </a:solidFill>
            </a:endParaRPr>
          </a:p>
        </p:txBody>
      </p:sp>
      <p:sp>
        <p:nvSpPr>
          <p:cNvPr id="11" name="Title 1">
            <a:extLst>
              <a:ext uri="{FF2B5EF4-FFF2-40B4-BE49-F238E27FC236}">
                <a16:creationId xmlns:a16="http://schemas.microsoft.com/office/drawing/2014/main" id="{EAC7CFE9-A5B9-4441-A898-F99441400B52}"/>
              </a:ext>
            </a:extLst>
          </p:cNvPr>
          <p:cNvSpPr txBox="1">
            <a:spLocks/>
          </p:cNvSpPr>
          <p:nvPr/>
        </p:nvSpPr>
        <p:spPr>
          <a:xfrm>
            <a:off x="4247443" y="605896"/>
            <a:ext cx="7680960" cy="5853889"/>
          </a:xfrm>
          <a:prstGeom prst="rect">
            <a:avLst/>
          </a:prstGeom>
        </p:spPr>
        <p:txBody>
          <a:bodyPr vert="horz" lIns="91440" tIns="45720" rIns="91440" bIns="45720" rtlCol="0" anchor="ct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514350" indent="-514350">
              <a:buAutoNum type="arabicPeriod"/>
            </a:pPr>
            <a:r>
              <a:rPr lang="en-US" sz="2400" dirty="0">
                <a:latin typeface="Century Gothic" panose="020B0502020202020204" pitchFamily="34" charset="0"/>
              </a:rPr>
              <a:t>COVID-19 caused Pakistan’s GDP growth rate to fall to -0.4%, against the pre-COVID-19 estimates of 2.2%, a contraction of 2.6%. </a:t>
            </a:r>
          </a:p>
          <a:p>
            <a:endParaRPr lang="en-US" sz="2400" dirty="0">
              <a:latin typeface="Century Gothic" panose="020B0502020202020204" pitchFamily="34" charset="0"/>
            </a:endParaRPr>
          </a:p>
          <a:p>
            <a:r>
              <a:rPr lang="en-US" sz="2400" dirty="0">
                <a:latin typeface="Century Gothic" panose="020B0502020202020204" pitchFamily="34" charset="0"/>
              </a:rPr>
              <a:t>At the rate of 2.2% growth rate, Pakistan’s nominal GDP in 2019 was expected to increase to $321.5 billion from $314.6 billion in 2018. This however turned to $284 billion in 2019, a loss of more than $30 billion. </a:t>
            </a:r>
          </a:p>
          <a:p>
            <a:endParaRPr lang="en-US" sz="2400" dirty="0">
              <a:latin typeface="Century Gothic" panose="020B0502020202020204" pitchFamily="34" charset="0"/>
            </a:endParaRPr>
          </a:p>
          <a:p>
            <a:r>
              <a:rPr lang="en-US" sz="2400" dirty="0">
                <a:solidFill>
                  <a:schemeClr val="tx1"/>
                </a:solidFill>
                <a:latin typeface="Century Gothic" panose="020B0502020202020204" pitchFamily="34" charset="0"/>
              </a:rPr>
              <a:t>Three possible reason for lower impact:</a:t>
            </a:r>
          </a:p>
          <a:p>
            <a:endParaRPr lang="en-US" sz="2400" dirty="0">
              <a:solidFill>
                <a:schemeClr val="tx1"/>
              </a:solidFill>
              <a:latin typeface="Century Gothic" panose="020B0502020202020204" pitchFamily="34" charset="0"/>
            </a:endParaRPr>
          </a:p>
          <a:p>
            <a:pPr marL="457200" indent="-457200">
              <a:buAutoNum type="arabicPeriod"/>
            </a:pPr>
            <a:r>
              <a:rPr lang="en-US" sz="2400" dirty="0">
                <a:solidFill>
                  <a:schemeClr val="tx1"/>
                </a:solidFill>
                <a:latin typeface="Century Gothic" panose="020B0502020202020204" pitchFamily="34" charset="0"/>
              </a:rPr>
              <a:t>The base effect (Pakistan has already touched the base; the target 2.2%; pre-covid FY, 1.9%)</a:t>
            </a:r>
          </a:p>
          <a:p>
            <a:endParaRPr lang="en-US" sz="2400" dirty="0">
              <a:solidFill>
                <a:schemeClr val="tx1"/>
              </a:solidFill>
              <a:latin typeface="Century Gothic" panose="020B0502020202020204" pitchFamily="34" charset="0"/>
            </a:endParaRPr>
          </a:p>
          <a:p>
            <a:r>
              <a:rPr lang="en-US" sz="2400" dirty="0">
                <a:solidFill>
                  <a:schemeClr val="tx1"/>
                </a:solidFill>
                <a:latin typeface="Century Gothic" panose="020B0502020202020204" pitchFamily="34" charset="0"/>
              </a:rPr>
              <a:t>2. The lower share of vulnerable trade. </a:t>
            </a:r>
          </a:p>
          <a:p>
            <a:r>
              <a:rPr lang="en-US" sz="2400" dirty="0">
                <a:solidFill>
                  <a:schemeClr val="tx1"/>
                </a:solidFill>
                <a:latin typeface="Century Gothic" panose="020B0502020202020204" pitchFamily="34" charset="0"/>
              </a:rPr>
              <a:t>	-vulnerable trade Sri Lanka= 8.8% of its GDP,</a:t>
            </a:r>
          </a:p>
          <a:p>
            <a:r>
              <a:rPr lang="en-US" sz="2400" dirty="0">
                <a:solidFill>
                  <a:schemeClr val="tx1"/>
                </a:solidFill>
                <a:latin typeface="Century Gothic" panose="020B0502020202020204" pitchFamily="34" charset="0"/>
              </a:rPr>
              <a:t>	-vulnerable trade Pakistan = 0.76% of GDP</a:t>
            </a:r>
          </a:p>
          <a:p>
            <a:endParaRPr lang="en-US" sz="2400" dirty="0">
              <a:solidFill>
                <a:schemeClr val="tx1"/>
              </a:solidFill>
              <a:latin typeface="Century Gothic" panose="020B0502020202020204" pitchFamily="34" charset="0"/>
            </a:endParaRPr>
          </a:p>
          <a:p>
            <a:r>
              <a:rPr lang="en-US" sz="2400" dirty="0">
                <a:solidFill>
                  <a:schemeClr val="tx1"/>
                </a:solidFill>
                <a:latin typeface="Century Gothic" panose="020B0502020202020204" pitchFamily="34" charset="0"/>
              </a:rPr>
              <a:t>3. Higher reliance on remittances, (which the COVID-19 improved, defying all expectations/models, </a:t>
            </a:r>
          </a:p>
        </p:txBody>
      </p:sp>
    </p:spTree>
    <p:extLst>
      <p:ext uri="{BB962C8B-B14F-4D97-AF65-F5344CB8AC3E}">
        <p14:creationId xmlns:p14="http://schemas.microsoft.com/office/powerpoint/2010/main" val="750516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3B1F93-15CA-408B-A4CB-EFE266C00675}"/>
              </a:ext>
            </a:extLst>
          </p:cNvPr>
          <p:cNvSpPr>
            <a:spLocks noGrp="1"/>
          </p:cNvSpPr>
          <p:nvPr>
            <p:ph type="title"/>
          </p:nvPr>
        </p:nvSpPr>
        <p:spPr>
          <a:xfrm>
            <a:off x="492370" y="605896"/>
            <a:ext cx="3084844" cy="5646208"/>
          </a:xfrm>
        </p:spPr>
        <p:txBody>
          <a:bodyPr anchor="ctr">
            <a:normAutofit/>
          </a:bodyPr>
          <a:lstStyle/>
          <a:p>
            <a:r>
              <a:rPr lang="en-US" sz="2800" dirty="0">
                <a:solidFill>
                  <a:schemeClr val="bg1"/>
                </a:solidFill>
                <a:latin typeface="Century Gothic" panose="020B0502020202020204" pitchFamily="34" charset="0"/>
              </a:rPr>
              <a:t>The pandemic, however, has had serious social effects, particularly on most vulnerable groups: poor, marginalized and working in informal sector, and women</a:t>
            </a:r>
            <a:endParaRPr lang="en-PK" sz="2800" dirty="0">
              <a:solidFill>
                <a:schemeClr val="bg1"/>
              </a:solidFill>
              <a:latin typeface="Century Gothic" panose="020B0502020202020204" pitchFamily="34" charset="0"/>
            </a:endParaRP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7D7F0AF-8072-4357-9143-8C92508B5BB7}"/>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Sustainable Development Policy Institute</a:t>
            </a:r>
          </a:p>
        </p:txBody>
      </p:sp>
      <p:sp>
        <p:nvSpPr>
          <p:cNvPr id="5" name="Slide Number Placeholder 4">
            <a:extLst>
              <a:ext uri="{FF2B5EF4-FFF2-40B4-BE49-F238E27FC236}">
                <a16:creationId xmlns:a16="http://schemas.microsoft.com/office/drawing/2014/main" id="{309A41C4-4471-42F7-9BCF-092892D7B7A2}"/>
              </a:ext>
            </a:extLst>
          </p:cNvPr>
          <p:cNvSpPr>
            <a:spLocks noGrp="1"/>
          </p:cNvSpPr>
          <p:nvPr>
            <p:ph type="sldNum" sz="quarter" idx="12"/>
          </p:nvPr>
        </p:nvSpPr>
        <p:spPr>
          <a:xfrm>
            <a:off x="10123055" y="6459785"/>
            <a:ext cx="1089428" cy="365125"/>
          </a:xfrm>
        </p:spPr>
        <p:txBody>
          <a:bodyPr>
            <a:normAutofit/>
          </a:bodyPr>
          <a:lstStyle/>
          <a:p>
            <a:pPr>
              <a:spcAft>
                <a:spcPts val="600"/>
              </a:spcAft>
            </a:pPr>
            <a:fld id="{D847E519-7BAE-45E4-8CF2-E5A64B9A891A}" type="slidenum">
              <a:rPr lang="en-US">
                <a:solidFill>
                  <a:schemeClr val="tx2"/>
                </a:solidFill>
              </a:rPr>
              <a:pPr>
                <a:spcAft>
                  <a:spcPts val="600"/>
                </a:spcAft>
              </a:pPr>
              <a:t>9</a:t>
            </a:fld>
            <a:endParaRPr lang="en-US">
              <a:solidFill>
                <a:schemeClr val="tx2"/>
              </a:solidFill>
            </a:endParaRPr>
          </a:p>
        </p:txBody>
      </p:sp>
      <p:sp>
        <p:nvSpPr>
          <p:cNvPr id="11" name="Title 1">
            <a:extLst>
              <a:ext uri="{FF2B5EF4-FFF2-40B4-BE49-F238E27FC236}">
                <a16:creationId xmlns:a16="http://schemas.microsoft.com/office/drawing/2014/main" id="{EAC7CFE9-A5B9-4441-A898-F99441400B52}"/>
              </a:ext>
            </a:extLst>
          </p:cNvPr>
          <p:cNvSpPr txBox="1">
            <a:spLocks/>
          </p:cNvSpPr>
          <p:nvPr/>
        </p:nvSpPr>
        <p:spPr>
          <a:xfrm>
            <a:off x="4247443" y="605896"/>
            <a:ext cx="7680960" cy="607320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600" dirty="0">
                <a:latin typeface="Century Gothic" panose="020B0502020202020204" pitchFamily="34" charset="0"/>
              </a:rPr>
              <a:t>-Households working in agriculture and livestock (50%);</a:t>
            </a:r>
          </a:p>
          <a:p>
            <a:endParaRPr lang="en-US" sz="2600" dirty="0">
              <a:latin typeface="Century Gothic" panose="020B0502020202020204" pitchFamily="34" charset="0"/>
            </a:endParaRPr>
          </a:p>
          <a:p>
            <a:r>
              <a:rPr lang="en-US" sz="2600" dirty="0">
                <a:latin typeface="Century Gothic" panose="020B0502020202020204" pitchFamily="34" charset="0"/>
              </a:rPr>
              <a:t>-Wage labour, including skilled/unskilled non-agricultural laborers and forestry (22%) of total households); </a:t>
            </a:r>
          </a:p>
          <a:p>
            <a:endParaRPr lang="en-US" sz="2600" dirty="0">
              <a:latin typeface="Century Gothic" panose="020B0502020202020204" pitchFamily="34" charset="0"/>
            </a:endParaRPr>
          </a:p>
          <a:p>
            <a:r>
              <a:rPr lang="en-US" sz="2600" dirty="0">
                <a:latin typeface="Century Gothic" panose="020B0502020202020204" pitchFamily="34" charset="0"/>
              </a:rPr>
              <a:t>-Under-five children at risk of missing out on immunization (17 million children for Pakistan); </a:t>
            </a:r>
          </a:p>
          <a:p>
            <a:endParaRPr lang="en-US" sz="2600" dirty="0">
              <a:latin typeface="Century Gothic" panose="020B0502020202020204" pitchFamily="34" charset="0"/>
            </a:endParaRPr>
          </a:p>
          <a:p>
            <a:r>
              <a:rPr lang="en-US" sz="2600" dirty="0">
                <a:latin typeface="Century Gothic" panose="020B0502020202020204" pitchFamily="34" charset="0"/>
              </a:rPr>
              <a:t>-malnourished and stunted children (12 million); and pregnant women unable to access antenatal and postnatal care (4.7 million); </a:t>
            </a:r>
          </a:p>
          <a:p>
            <a:endParaRPr lang="en-US" sz="2600" dirty="0">
              <a:latin typeface="Century Gothic" panose="020B0502020202020204" pitchFamily="34" charset="0"/>
            </a:endParaRPr>
          </a:p>
          <a:p>
            <a:r>
              <a:rPr lang="en-US" sz="2600" dirty="0">
                <a:latin typeface="Century Gothic" panose="020B0502020202020204" pitchFamily="34" charset="0"/>
              </a:rPr>
              <a:t>-Already food insecure population (the 40 million) and additional 2.5 million people food insecure because of Covid-19.</a:t>
            </a:r>
            <a:r>
              <a:rPr lang="en-US" sz="2600"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37916687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4716</TotalTime>
  <Words>2328</Words>
  <Application>Microsoft Office PowerPoint</Application>
  <PresentationFormat>Widescreen</PresentationFormat>
  <Paragraphs>170</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Book Antiqua</vt:lpstr>
      <vt:lpstr>Calibri</vt:lpstr>
      <vt:lpstr>Calibri Light</vt:lpstr>
      <vt:lpstr>Century Gothic</vt:lpstr>
      <vt:lpstr>Franklin Gothic Book</vt:lpstr>
      <vt:lpstr>IBM Plex Serif</vt:lpstr>
      <vt:lpstr>Retrospect</vt:lpstr>
      <vt:lpstr>Fiscal Policies for Sustainable Recovery from COVID-19: Pakistan’s Options, Constraints and Proposals  </vt:lpstr>
      <vt:lpstr>Much has been said on impact of COVID-19 and fiscal stimulus, we, therefore mainly focus on policies for recovery from COVID-19</vt:lpstr>
      <vt:lpstr>A series of studies, this work, solicited by the PM office and completed in collaboration with UNESCAP, assesses:</vt:lpstr>
      <vt:lpstr>We aim to support the government in designing and implementing informed, evidence-based fiscal policies for economic recovery from COVID-19</vt:lpstr>
      <vt:lpstr>We aim for a larger impact </vt:lpstr>
      <vt:lpstr>Pakistan had a unique position  when the COVID-19 pandemic hit the country, it now has the same when it comes to recovery time</vt:lpstr>
      <vt:lpstr>Pakistan has had a lower pandemic impact level compared to other regional and global countries (top right) and trading partners </vt:lpstr>
      <vt:lpstr>The impact of COVID-19 on the  economy of Pakistan, though substantial, was lower than many other economies </vt:lpstr>
      <vt:lpstr>The pandemic, however, has had serious social effects, particularly on most vulnerable groups: poor, marginalized and working in informal sector, and women</vt:lpstr>
      <vt:lpstr>Pakistan put in place a sizeable fiscal stimulus (top panel)  It was however less than half of that required,  as per UNESCAP’s estimates    .Pakistan needs another $5.3 billion to increase the fiscal stimulus from 3.1% to 5% of GDP and $10.9 billion to expand the stimulus to 7% of GDP</vt:lpstr>
      <vt:lpstr>Fiscal stimulus, though less than required, significantly helped minimize the impact on poverty, unemployment   The grey bar shows “what if there was no fiscal stimulus”.   Abrupt ending of stimulus can hurt economy and people   Javed, S.A. (2021)</vt:lpstr>
      <vt:lpstr>Different measures taken under the fiscal stimulus have direct and indirect bearing upon SDGs agenda of the country  take for example: transfer to low income households (top) and healthcare spending (bottom)      </vt:lpstr>
      <vt:lpstr>A quick summary of policy recommendations for inclusive, green and forward looking recovery  it supplements SDGs agenda of the country      </vt:lpstr>
      <vt:lpstr>Policy recommendations for inclusive recovery and associated financing needs    1. Increasing Social Spending and Expanding Social Protection  -Social protection (top) -Health  -Education (bottom)    </vt:lpstr>
      <vt:lpstr>2. Pakistan needs balanced green funding in order to ensure transition towards green recovery    Financing Needs for green transportation by 2030 (USD Billion) (UNESCAP, 2021)  Private sector has greater role (bottom panel)</vt:lpstr>
      <vt:lpstr>Policy recommendations for Resilient &amp; Future-Looking Recovery and associated financing needs   -Inclusive Digital Transformation (top)  </vt:lpstr>
      <vt:lpstr>Where will the money come from?  This is difficult part of the story as fiscal space from traditional sources is forecasted to remain limited</vt:lpstr>
      <vt:lpstr>Where will the money come from?   The short run case!  -Reprioritizing Expenditures Can Mobilize Resources in the Short Run </vt:lpstr>
      <vt:lpstr>Where will the money come from? The medium term  -Improving the Tax System Can Provide Fiscal Space of up to 10 Percent of the GDP  Even correcting one third of it can generate fiscal space of slightly  more than USD 9 billion.   This is 1.5 times higher than EFF (2019) of IMF   </vt:lpstr>
      <vt:lpstr>In 2019, the country paid $1.7 billion and $0.2 billion in coal and oil subsidies respectively (IEA, 2020)  -It can save 4 to 6% of GDP every year i.e., between $12.58 billion to $18.88 billion annually ($15.73 billion on average), removing transportation sector distortion.  (Sohail, et al., 2021).  Pakistan can save approximately $17.69 billion if energy sector inefficiencies are removed. (Zhang, 2019)     </vt:lpstr>
      <vt:lpstr>Where will the money come from? The long term case  -Raising Exports To 14.80 Percent of the GDP Can Bring in An Additional $19.19 Billion Annually, in the Medium to Long Run  </vt:lpstr>
      <vt:lpstr>Pakistan needs some innovative thinking on climate finance.   It has taken steps for recovery, keeping environmental objectives in mind   (Javed, S., A. (2021)</vt:lpstr>
      <vt:lpstr>Major challenges ahead, requiring investment in people   My colleague Dr. Dawn will demonstrate the gains from different policy measure this work has identified, with top priority of investing in people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Vaqar Ahmed</dc:creator>
  <cp:lastModifiedBy>Ngoc Nguyen</cp:lastModifiedBy>
  <cp:revision>128</cp:revision>
  <dcterms:created xsi:type="dcterms:W3CDTF">2020-12-14T15:00:48Z</dcterms:created>
  <dcterms:modified xsi:type="dcterms:W3CDTF">2022-01-27T10:42:48Z</dcterms:modified>
</cp:coreProperties>
</file>